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343" r:id="rId2"/>
    <p:sldId id="361" r:id="rId3"/>
    <p:sldId id="350" r:id="rId4"/>
    <p:sldId id="334" r:id="rId5"/>
    <p:sldId id="351" r:id="rId6"/>
    <p:sldId id="335" r:id="rId7"/>
    <p:sldId id="349" r:id="rId8"/>
    <p:sldId id="336" r:id="rId9"/>
    <p:sldId id="338" r:id="rId10"/>
    <p:sldId id="363" r:id="rId11"/>
    <p:sldId id="339" r:id="rId12"/>
    <p:sldId id="357" r:id="rId13"/>
    <p:sldId id="356" r:id="rId14"/>
    <p:sldId id="340" r:id="rId15"/>
    <p:sldId id="354" r:id="rId16"/>
    <p:sldId id="353" r:id="rId17"/>
    <p:sldId id="346" r:id="rId18"/>
    <p:sldId id="345" r:id="rId19"/>
    <p:sldId id="347" r:id="rId20"/>
    <p:sldId id="355" r:id="rId21"/>
    <p:sldId id="358" r:id="rId22"/>
    <p:sldId id="352" r:id="rId23"/>
    <p:sldId id="344" r:id="rId24"/>
    <p:sldId id="360" r:id="rId25"/>
    <p:sldId id="359" r:id="rId26"/>
    <p:sldId id="362" r:id="rId27"/>
    <p:sldId id="348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28575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28575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28575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28575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prstDash val="solid"/>
              <a:miter lim="400000"/>
            </a:ln>
          </a:top>
          <a:bottom>
            <a:ln w="28575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miter lim="400000"/>
            </a:ln>
          </a:left>
          <a:right>
            <a:ln w="12700" cap="flat">
              <a:solidFill>
                <a:srgbClr val="525252"/>
              </a:solidFill>
              <a:prstDash val="solid"/>
              <a:miter lim="400000"/>
            </a:ln>
          </a:right>
          <a:top>
            <a:ln w="28575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solidFill>
                <a:srgbClr val="525252"/>
              </a:solidFill>
              <a:prstDash val="solid"/>
              <a:miter lim="400000"/>
            </a:ln>
          </a:bottom>
          <a:insideH>
            <a:ln w="12700" cap="flat">
              <a:solidFill>
                <a:srgbClr val="525252"/>
              </a:solidFill>
              <a:prstDash val="solid"/>
              <a:miter lim="400000"/>
            </a:ln>
          </a:insideH>
          <a:insideV>
            <a:ln w="12700" cap="flat">
              <a:solidFill>
                <a:srgbClr val="525252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6975" autoAdjust="0"/>
  </p:normalViewPr>
  <p:slideViewPr>
    <p:cSldViewPr>
      <p:cViewPr varScale="1">
        <p:scale>
          <a:sx n="60" d="100"/>
          <a:sy n="60" d="100"/>
        </p:scale>
        <p:origin x="294" y="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251655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1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49" name="Shape 49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52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869244" y="781191"/>
            <a:ext cx="11189548" cy="151948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2063" cy="6434667"/>
          </a:xfrm>
          <a:prstGeom prst="rect">
            <a:avLst/>
          </a:prstGeom>
        </p:spPr>
        <p:txBody>
          <a:bodyPr lIns="50800" tIns="50800" rIns="50800" bIns="50800"/>
          <a:lstStyle>
            <a:lvl1pPr marL="543431" marR="55751" indent="-487679"/>
            <a:lvl2pPr marL="1112391" marR="55751" indent="-406400"/>
            <a:lvl3pPr marL="1681351" marR="55751" indent="-325119"/>
            <a:lvl4pPr marL="2331590" marR="55751" indent="-325118"/>
            <a:lvl5pPr marL="2981831" marR="55751" indent="-325121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4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62" name="Shape 62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65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869244" y="781191"/>
            <a:ext cx="11189548" cy="151948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2063" cy="6434667"/>
          </a:xfrm>
          <a:prstGeom prst="rect">
            <a:avLst/>
          </a:prstGeom>
        </p:spPr>
        <p:txBody>
          <a:bodyPr lIns="50800" tIns="50800" rIns="50800" bIns="50800"/>
          <a:lstStyle>
            <a:lvl1pPr marL="543431" marR="55751" indent="-487679"/>
            <a:lvl2pPr marL="1112391" marR="55751" indent="-406400"/>
            <a:lvl3pPr marL="1681351" marR="55751" indent="-325119"/>
            <a:lvl4pPr marL="2331590" marR="55751" indent="-325118"/>
            <a:lvl5pPr marL="2981831" marR="55751" indent="-325121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y viñeta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355600" y="125350"/>
            <a:ext cx="12293600" cy="2695700"/>
          </a:xfrm>
          <a:prstGeom prst="rect">
            <a:avLst/>
          </a:prstGeom>
        </p:spPr>
        <p:txBody>
          <a:bodyPr anchor="ctr"/>
          <a:lstStyle>
            <a:lvl1pPr marL="0" marR="0" algn="ctr" defTabSz="914400">
              <a:lnSpc>
                <a:spcPct val="100000"/>
              </a:lnSpc>
              <a:defRPr sz="7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355600" y="2821049"/>
            <a:ext cx="12293600" cy="6575302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304800" indent="-304800" defTabSz="914400">
              <a:lnSpc>
                <a:spcPct val="100000"/>
              </a:lnSpc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635000" indent="-304800" defTabSz="914400">
              <a:lnSpc>
                <a:spcPct val="100000"/>
              </a:lnSpc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016000" indent="-304800" defTabSz="914400">
              <a:lnSpc>
                <a:spcPct val="100000"/>
              </a:lnSpc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1397000" indent="-304800" defTabSz="914400">
              <a:lnSpc>
                <a:spcPct val="100000"/>
              </a:lnSpc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1778000" indent="-304800" defTabSz="914400">
              <a:lnSpc>
                <a:spcPct val="100000"/>
              </a:lnSpc>
              <a:spcBef>
                <a:spcPts val="3800"/>
              </a:spcBef>
              <a:buClr>
                <a:srgbClr val="525252"/>
              </a:buClr>
              <a:buSzPct val="81000"/>
              <a:buFont typeface="Gill Sans Light"/>
              <a:buChar char="•"/>
              <a:defRPr sz="38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6178550" y="9283700"/>
            <a:ext cx="647700" cy="711200"/>
          </a:xfrm>
          <a:prstGeom prst="rect">
            <a:avLst/>
          </a:prstGeom>
        </p:spPr>
        <p:txBody>
          <a:bodyPr/>
          <a:lstStyle>
            <a:lvl1pPr defTabSz="584200">
              <a:defRPr sz="4200">
                <a:solidFill>
                  <a:srgbClr val="525252"/>
                </a:solidFill>
                <a:uFill>
                  <a:solidFill>
                    <a:srgbClr val="525252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86" y="8256693"/>
            <a:ext cx="3165406" cy="1231901"/>
          </a:xfrm>
          <a:prstGeom prst="rect">
            <a:avLst/>
          </a:prstGeom>
        </p:spPr>
      </p:pic>
      <p:sp>
        <p:nvSpPr>
          <p:cNvPr id="130" name="Shape 130"/>
          <p:cNvSpPr/>
          <p:nvPr/>
        </p:nvSpPr>
        <p:spPr>
          <a:xfrm>
            <a:off x="-660400" y="-5054600"/>
            <a:ext cx="24578170" cy="15113000"/>
          </a:xfrm>
          <a:prstGeom prst="ellipse">
            <a:avLst/>
          </a:prstGeom>
          <a:solidFill>
            <a:srgbClr val="FF9435">
              <a:alpha val="83999"/>
            </a:srgbClr>
          </a:solidFill>
          <a:ln w="25560">
            <a:solidFill>
              <a:srgbClr val="49739D"/>
            </a:solidFill>
          </a:ln>
        </p:spPr>
        <p:txBody>
          <a:bodyPr lIns="50800" tIns="50800" rIns="50800" bIns="50800" anchor="ctr"/>
          <a:lstStyle/>
          <a:p>
            <a:pPr marL="57799" marR="57799" defTabSz="638951">
              <a:lnSpc>
                <a:spcPct val="930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9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147" name="Shape 147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150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869244" y="781191"/>
            <a:ext cx="11189548" cy="151948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2063" cy="6434667"/>
          </a:xfrm>
          <a:prstGeom prst="rect">
            <a:avLst/>
          </a:prstGeom>
        </p:spPr>
        <p:txBody>
          <a:bodyPr lIns="50800" tIns="50800" rIns="50800" bIns="50800"/>
          <a:lstStyle>
            <a:lvl1pPr marL="543431" marR="55751" indent="-487679"/>
            <a:lvl2pPr marL="1112391" marR="55751" indent="-406400"/>
            <a:lvl3pPr marL="1681351" marR="55751" indent="-325119"/>
            <a:lvl4pPr marL="2331590" marR="55751" indent="-325118"/>
            <a:lvl5pPr marL="2981831" marR="55751" indent="-325121"/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58986" y="8256693"/>
            <a:ext cx="3165406" cy="1231901"/>
          </a:xfrm>
          <a:prstGeom prst="rect">
            <a:avLst/>
          </a:prstGeom>
        </p:spPr>
      </p:pic>
      <p:sp>
        <p:nvSpPr>
          <p:cNvPr id="3" name="Shape 3"/>
          <p:cNvSpPr/>
          <p:nvPr/>
        </p:nvSpPr>
        <p:spPr>
          <a:xfrm>
            <a:off x="-660400" y="-5054600"/>
            <a:ext cx="24578170" cy="15113000"/>
          </a:xfrm>
          <a:prstGeom prst="ellipse">
            <a:avLst/>
          </a:prstGeom>
          <a:solidFill>
            <a:srgbClr val="FF9435">
              <a:alpha val="83999"/>
            </a:srgbClr>
          </a:solidFill>
          <a:ln w="25560">
            <a:solidFill>
              <a:srgbClr val="49739D"/>
            </a:solidFill>
          </a:ln>
        </p:spPr>
        <p:txBody>
          <a:bodyPr lIns="50800" tIns="50800" rIns="50800" bIns="50800" anchor="ctr"/>
          <a:lstStyle/>
          <a:p>
            <a:pPr marL="57799" marR="57799" defTabSz="638951">
              <a:lnSpc>
                <a:spcPct val="930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" name="image.png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356100" y="781191"/>
            <a:ext cx="6143414" cy="407980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/>
          <p:nvPr/>
        </p:nvSpPr>
        <p:spPr>
          <a:xfrm>
            <a:off x="4147537" y="5181600"/>
            <a:ext cx="6578601" cy="373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5751" marR="55751" algn="just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t>M1. ASPECTOS GENERALES  EN EL DIAGNÓSTICO Y TRATAMIENTO DE LOS PRINCIPALES TRASTORNOS MENTALES EN LA INFANCIA Y LA ADOLESCENCIA.</a:t>
            </a:r>
          </a:p>
          <a:p>
            <a:pPr marL="55751" marR="55751" algn="just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/>
          </a:p>
          <a:p>
            <a:pPr marL="55751" marR="55751" algn="just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UNIDAD 2: La autoestima, la motivación y la comunicación. Factores de riesgo y factores protectores. Laia Salat</a:t>
            </a:r>
          </a:p>
        </p:txBody>
      </p:sp>
      <p:sp>
        <p:nvSpPr>
          <p:cNvPr id="6" name="Shape 6"/>
          <p:cNvSpPr/>
          <p:nvPr/>
        </p:nvSpPr>
        <p:spPr>
          <a:xfrm>
            <a:off x="5376333" y="3851769"/>
            <a:ext cx="42164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4533900" algn="l"/>
              </a:tabLst>
              <a:defRPr sz="380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lvl1pPr>
          </a:lstStyle>
          <a:p>
            <a:r>
              <a:t>2013-2014</a:t>
            </a:r>
          </a:p>
        </p:txBody>
      </p:sp>
      <p:sp>
        <p:nvSpPr>
          <p:cNvPr id="7" name="Shape 7"/>
          <p:cNvSpPr/>
          <p:nvPr/>
        </p:nvSpPr>
        <p:spPr>
          <a:xfrm>
            <a:off x="647700" y="9040142"/>
            <a:ext cx="30480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5751" marR="55751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2616200" algn="l"/>
              </a:tabLst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27/10/13</a:t>
            </a:r>
          </a:p>
        </p:txBody>
      </p:sp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977900" y="3029937"/>
            <a:ext cx="11051823" cy="2088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r>
              <a:t>Texto del título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47700" y="2282613"/>
            <a:ext cx="11702063" cy="643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2pPr marL="1056639" indent="-408939">
              <a:spcBef>
                <a:spcPts val="1600"/>
              </a:spcBef>
              <a:defRPr sz="3400"/>
            </a:lvl2pPr>
            <a:lvl3pPr marL="1625600" indent="-330200">
              <a:spcBef>
                <a:spcPts val="1200"/>
              </a:spcBef>
              <a:defRPr sz="2800"/>
            </a:lvl3pPr>
            <a:lvl4pPr marL="2273300" indent="-317500">
              <a:spcBef>
                <a:spcPts val="800"/>
              </a:spcBef>
              <a:defRPr sz="2800"/>
            </a:lvl4pPr>
            <a:lvl5pPr marL="2921000" indent="-317500">
              <a:spcBef>
                <a:spcPts val="4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xfrm>
            <a:off x="10609539" y="9040142"/>
            <a:ext cx="453331" cy="4699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9" r:id="rId4"/>
    <p:sldLayoutId id="2147483660" r:id="rId5"/>
    <p:sldLayoutId id="2147483662" r:id="rId6"/>
  </p:sldLayoutIdLst>
  <p:transition spd="med"/>
  <p:txStyles>
    <p:titleStyle>
      <a:lvl1pPr marL="55751" marR="55751" indent="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55751" marR="55751" indent="2286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55751" marR="55751" indent="4572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55751" marR="55751" indent="6858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55751" marR="55751" indent="9144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55751" marR="55751" indent="11430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55751" marR="55751" indent="13716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55751" marR="55751" indent="1600199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55751" marR="55751" indent="1828800" algn="l" defTabSz="638951" rtl="0" latinLnBrk="0">
        <a:lnSpc>
          <a:spcPct val="10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482600" marR="0" indent="-482600" algn="l" defTabSz="638951" rtl="0" latinLnBrk="0">
        <a:lnSpc>
          <a:spcPct val="102000"/>
        </a:lnSpc>
        <a:spcBef>
          <a:spcPts val="2000"/>
        </a:spcBef>
        <a:spcAft>
          <a:spcPts val="0"/>
        </a:spcAft>
        <a:buClr>
          <a:srgbClr val="000000"/>
        </a:buClr>
        <a:buSzTx/>
        <a:buFont typeface="Times New Roman"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0Uqcwu8TAUArD3FbnMoLRX8gkyyZugai/view?usp=sharing" TargetMode="External"/><Relationship Id="rId2" Type="http://schemas.openxmlformats.org/officeDocument/2006/relationships/hyperlink" Target="https://drive.google.com/file/d/1kaAU1ADX1uOv6OjcJAw6zEbOEJT7Zgn8/view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rive.google.com/file/d/1ggsmVuFJJswku76jwILG6XSr9c5uwi9R/view?usp=sharing" TargetMode="External"/><Relationship Id="rId4" Type="http://schemas.openxmlformats.org/officeDocument/2006/relationships/hyperlink" Target="https://drive.google.com/file/d/1EnGdOL0Kz6LhW2Wju4H8mNpJrqMpwGGL/view?usp=sharin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maestrasconrecursos.es/" TargetMode="External"/><Relationship Id="rId3" Type="http://schemas.openxmlformats.org/officeDocument/2006/relationships/hyperlink" Target="https://casorientacion1.files.wordpress.com/2016/09/cuaderno-para-trabajar-la-conciencia-fonolocc81gica.pdf" TargetMode="External"/><Relationship Id="rId7" Type="http://schemas.openxmlformats.org/officeDocument/2006/relationships/hyperlink" Target="https://www.pinterest.es/" TargetMode="External"/><Relationship Id="rId2" Type="http://schemas.openxmlformats.org/officeDocument/2006/relationships/hyperlink" Target="https://www.orientacionandujar.es/wp-content/uploads/2019/09/Discriminaci%C3%B3n-de-p-q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ulapt.org/" TargetMode="External"/><Relationship Id="rId5" Type="http://schemas.openxmlformats.org/officeDocument/2006/relationships/hyperlink" Target="https://www.orientacionandujar.es/" TargetMode="External"/><Relationship Id="rId10" Type="http://schemas.openxmlformats.org/officeDocument/2006/relationships/hyperlink" Target="https://logopediadinamicaydivertida.blogspot.com/" TargetMode="External"/><Relationship Id="rId4" Type="http://schemas.openxmlformats.org/officeDocument/2006/relationships/hyperlink" Target="https://www.orientacionandujar.es/wp-content/uploads/2019/05/cuaderno-discriminaci%C3%B3n.pdf" TargetMode="External"/><Relationship Id="rId9" Type="http://schemas.openxmlformats.org/officeDocument/2006/relationships/hyperlink" Target="https://gumroad.com/leeralreves?sort=newes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play.kahoot.it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4"/>
          <p:cNvSpPr/>
          <p:nvPr/>
        </p:nvSpPr>
        <p:spPr>
          <a:xfrm>
            <a:off x="3622080" y="2068488"/>
            <a:ext cx="9001000" cy="711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lang="es-ES" dirty="0" smtClean="0"/>
          </a:p>
          <a:p>
            <a: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lang="es-ES" dirty="0"/>
          </a:p>
          <a:p>
            <a: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lang="es-ES" dirty="0" smtClean="0"/>
          </a:p>
          <a:p>
            <a: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dirty="0"/>
          </a:p>
          <a:p>
            <a:pPr marL="55751" marR="55751" algn="just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dirty="0"/>
          </a:p>
          <a:p>
            <a:pPr marL="55751" marR="55751" algn="just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2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dirty="0"/>
          </a:p>
          <a:p>
            <a:pPr marL="55751" marR="55751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4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lang="es-ES" dirty="0" smtClean="0">
                <a:solidFill>
                  <a:schemeClr val="bg1"/>
                </a:solidFill>
              </a:rPr>
              <a:t>M 4. TRASTORNOS DEL APRENDIZAJE</a:t>
            </a:r>
          </a:p>
          <a:p>
            <a:pPr marL="55751" marR="55751" algn="ctr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4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endParaRPr lang="es-ES" dirty="0" smtClean="0">
              <a:solidFill>
                <a:schemeClr val="bg1"/>
              </a:solidFill>
            </a:endParaRPr>
          </a:p>
          <a:p>
            <a:pPr marL="55751" marR="55751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4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lang="es-ES" dirty="0" smtClean="0">
                <a:solidFill>
                  <a:schemeClr val="bg1"/>
                </a:solidFill>
              </a:rPr>
              <a:t>UNIDAD 27: </a:t>
            </a:r>
            <a:r>
              <a:rPr dirty="0" smtClean="0">
                <a:solidFill>
                  <a:schemeClr val="bg1"/>
                </a:solidFill>
              </a:rPr>
              <a:t>I</a:t>
            </a:r>
            <a:r>
              <a:rPr lang="es-ES" dirty="0" err="1" smtClean="0">
                <a:solidFill>
                  <a:schemeClr val="bg1"/>
                </a:solidFill>
              </a:rPr>
              <a:t>ntervención</a:t>
            </a:r>
            <a:r>
              <a:rPr lang="es-ES" dirty="0" smtClean="0">
                <a:solidFill>
                  <a:schemeClr val="bg1"/>
                </a:solidFill>
              </a:rPr>
              <a:t> en la dislexia. (Material)</a:t>
            </a:r>
          </a:p>
          <a:p>
            <a:pPr marL="55751" marR="55751" defTabSz="638951">
              <a:buClr>
                <a:srgbClr val="000000"/>
              </a:buClr>
              <a:buFont typeface="Times New Roman"/>
              <a:tabLst>
                <a:tab pos="1079500" algn="l"/>
                <a:tab pos="2108200" algn="l"/>
                <a:tab pos="3136900" algn="l"/>
                <a:tab pos="4178300" algn="l"/>
                <a:tab pos="5207000" algn="l"/>
                <a:tab pos="6235700" algn="l"/>
                <a:tab pos="6451600" algn="l"/>
              </a:tabLst>
              <a:defRPr sz="48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lang="es-ES" dirty="0">
                <a:solidFill>
                  <a:schemeClr val="bg1"/>
                </a:solidFill>
              </a:rPr>
              <a:t>	</a:t>
            </a:r>
            <a:r>
              <a:rPr lang="es-ES" dirty="0" smtClean="0">
                <a:solidFill>
                  <a:schemeClr val="bg1"/>
                </a:solidFill>
              </a:rPr>
              <a:t>		Minerva Jiménez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761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7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7" tIns="50797" rIns="50797" bIns="50797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sz="4000" dirty="0"/>
              <a:t>EJEMPLOS DE PROGRAMAS DE APLICACIONES TABLET/MÓVIL</a:t>
            </a:r>
            <a:r>
              <a:rPr lang="es-ES" sz="4000" dirty="0"/>
              <a:t>:</a:t>
            </a:r>
            <a:endParaRPr sz="4000" dirty="0"/>
          </a:p>
        </p:txBody>
      </p:sp>
      <p:pic>
        <p:nvPicPr>
          <p:cNvPr id="3074" name="Picture 2" descr="leo con gr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51" y="2418927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alabras Domino - juego de letras para los niños y los mayores en Mac App  Sto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13" y="2418927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l juego silabico by SG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875" y="2418928"/>
            <a:ext cx="2041290" cy="204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e Paso a Paso Pack App Ranking and Store Data | App Ann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3" t="11315" r="11372" b="52298"/>
          <a:stretch/>
        </p:blipFill>
        <p:spPr bwMode="auto">
          <a:xfrm>
            <a:off x="10282419" y="2418929"/>
            <a:ext cx="2057429" cy="204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Lee Paso a Paso Pack App Ranking and Store Data | App Anni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1528" r="51694" b="52357"/>
          <a:stretch/>
        </p:blipFill>
        <p:spPr bwMode="auto">
          <a:xfrm>
            <a:off x="7765247" y="2418929"/>
            <a:ext cx="2116729" cy="2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ytective por Change Dyslex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76" y="5526300"/>
            <a:ext cx="3048329" cy="204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ubiletras by Luis Rodriguez Viguer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464" y="5526300"/>
            <a:ext cx="2031999" cy="2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top - Aplicaciones en Google Pla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210" y="5535590"/>
            <a:ext cx="203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8437351" y="4569566"/>
            <a:ext cx="3390441" cy="31598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ES" dirty="0" smtClean="0"/>
              <a:t>Lee paso a paso (1 y 2)</a:t>
            </a:r>
            <a:endParaRPr lang="es-ES" dirty="0"/>
          </a:p>
        </p:txBody>
      </p:sp>
      <p:sp>
        <p:nvSpPr>
          <p:cNvPr id="20" name="19 CuadroTexto"/>
          <p:cNvSpPr txBox="1"/>
          <p:nvPr/>
        </p:nvSpPr>
        <p:spPr>
          <a:xfrm>
            <a:off x="8157210" y="7744319"/>
            <a:ext cx="2059093" cy="315982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r>
              <a:rPr lang="es-ES" dirty="0" smtClean="0"/>
              <a:t>Stop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0393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PROGRAMAS DE APLICACIONES TABLET/MÓVIL (I)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t="16380" r="14212" b="12716"/>
          <a:stretch/>
        </p:blipFill>
        <p:spPr bwMode="auto">
          <a:xfrm>
            <a:off x="716798" y="2048517"/>
            <a:ext cx="5122898" cy="286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6" t="25539" r="31909" b="14116"/>
          <a:stretch/>
        </p:blipFill>
        <p:spPr bwMode="auto">
          <a:xfrm>
            <a:off x="597744" y="5212867"/>
            <a:ext cx="3456384" cy="331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1" t="19485" r="38610" b="25108"/>
          <a:stretch/>
        </p:blipFill>
        <p:spPr bwMode="auto">
          <a:xfrm>
            <a:off x="8779550" y="988368"/>
            <a:ext cx="3332942" cy="458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esultado de imagen de TRASTORNO LECTU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26" y="5740896"/>
            <a:ext cx="4859870" cy="310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0" t="52026" r="39095" b="37500"/>
          <a:stretch/>
        </p:blipFill>
        <p:spPr bwMode="auto">
          <a:xfrm>
            <a:off x="5297941" y="2897028"/>
            <a:ext cx="1388095" cy="148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8" t="62500" r="55193" b="25000"/>
          <a:stretch/>
        </p:blipFill>
        <p:spPr bwMode="auto">
          <a:xfrm>
            <a:off x="3885004" y="6833994"/>
            <a:ext cx="1380778" cy="1814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6" t="62500" r="49902" b="25000"/>
          <a:stretch/>
        </p:blipFill>
        <p:spPr bwMode="auto">
          <a:xfrm>
            <a:off x="7392022" y="2593914"/>
            <a:ext cx="1387528" cy="17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0" t="51832" r="50146" b="37500"/>
          <a:stretch/>
        </p:blipFill>
        <p:spPr bwMode="auto">
          <a:xfrm>
            <a:off x="10727397" y="6781831"/>
            <a:ext cx="1409116" cy="166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881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PROGRAMAS DE APLICACIONES TABLET/MÓVIL (II)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28" y="6279976"/>
            <a:ext cx="1543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44" y="2572544"/>
            <a:ext cx="13906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496" y="2020508"/>
            <a:ext cx="52578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1" y="1843639"/>
            <a:ext cx="3627047" cy="784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2818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200" name="Shape 200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3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1104900" y="4368800"/>
            <a:ext cx="10183989" cy="1588120"/>
          </a:xfrm>
          <a:prstGeom prst="rect">
            <a:avLst/>
          </a:prstGeom>
          <a:solidFill>
            <a:srgbClr val="FF9300">
              <a:alpha val="50000"/>
            </a:srgbClr>
          </a:solidFill>
          <a:ln w="9525">
            <a:round/>
          </a:ln>
        </p:spPr>
        <p:txBody>
          <a:bodyPr/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ES" dirty="0"/>
              <a:t>2</a:t>
            </a:r>
            <a:r>
              <a:rPr lang="es-ES" dirty="0" smtClean="0"/>
              <a:t>. JUEGOS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09115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ESPECÍFICOS (I)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5" name="4 Imagen" descr="C:\Users\LENOVO\Downloads\IMG_973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" t="18588" r="-59" b="21882"/>
          <a:stretch/>
        </p:blipFill>
        <p:spPr bwMode="auto">
          <a:xfrm>
            <a:off x="813768" y="2249674"/>
            <a:ext cx="11377264" cy="5651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6163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ESPECÍFICOS (II)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3074" name="Picture 2" descr="https://images-na.ssl-images-amazon.com/images/I/81Awnlb69TL._AC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6" y="2716560"/>
            <a:ext cx="5964288" cy="39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juguetesabracadabra.es/12197-superlarge_default/juego-scattergories-c1941-mb-park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4" t="22997" r="22091" b="22701"/>
          <a:stretch/>
        </p:blipFill>
        <p:spPr bwMode="auto">
          <a:xfrm>
            <a:off x="6646416" y="1515068"/>
            <a:ext cx="6358384" cy="701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6306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ADAPTADOS (I)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1026" name="Picture 2" descr="Juegos de mesa: TABLEROS DEL PARCHÍS ORTOGRÁFICO - Foto 1 - 15158987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9"/>
          <a:stretch/>
        </p:blipFill>
        <p:spPr bwMode="auto">
          <a:xfrm>
            <a:off x="291176" y="2500536"/>
            <a:ext cx="6859296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pi – Parchís ortográfico » Recursos educativos digita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88" y="1564432"/>
            <a:ext cx="5491244" cy="41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psico-goloteca: PARCHÍS ORTOGRÁF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20" y="5884912"/>
            <a:ext cx="501782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293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ADAPTADOS (II)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2" name="Picture 2" descr="De oca en oca... y tiro porque me to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2" y="1564432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shopmami.com/pub/media/catalog/product/cache/ecbe8e51f1baa19bbd8b7fa04dbde747/c/u/cuatro_en_raya_-_juego_de_mader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80" y="2212504"/>
            <a:ext cx="561662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964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CREADOS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6" name="5 Imagen" descr="C:\Users\LENOVO\Downloads\IMG_973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5529" r="11941"/>
          <a:stretch/>
        </p:blipFill>
        <p:spPr bwMode="auto">
          <a:xfrm>
            <a:off x="2325936" y="1923348"/>
            <a:ext cx="8208912" cy="6336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9729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96144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SIN MATERIAL ESPECÍFICO O CON POCO MATERIAL</a:t>
            </a:r>
            <a:r>
              <a:rPr lang="es-ES" dirty="0" smtClean="0"/>
              <a:t>:</a:t>
            </a:r>
            <a:endParaRPr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idx="1"/>
          </p:nvPr>
        </p:nvSpPr>
        <p:spPr>
          <a:xfrm>
            <a:off x="669752" y="2356520"/>
            <a:ext cx="11702063" cy="5858603"/>
          </a:xfrm>
        </p:spPr>
        <p:txBody>
          <a:bodyPr/>
          <a:lstStyle/>
          <a:p>
            <a:r>
              <a:rPr lang="es-ES" dirty="0" smtClean="0"/>
              <a:t>Veo-veo</a:t>
            </a:r>
          </a:p>
          <a:p>
            <a:r>
              <a:rPr lang="es-ES" dirty="0" smtClean="0"/>
              <a:t>Palabras encadenadas (sílabas o letras)</a:t>
            </a:r>
          </a:p>
          <a:p>
            <a:r>
              <a:rPr lang="es-ES" dirty="0" smtClean="0"/>
              <a:t>Dado de las letras o sílabas</a:t>
            </a:r>
          </a:p>
          <a:p>
            <a:r>
              <a:rPr lang="es-ES" dirty="0" smtClean="0"/>
              <a:t>Ahorcado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4594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69752" y="1780456"/>
            <a:ext cx="11702063" cy="6434667"/>
          </a:xfrm>
        </p:spPr>
        <p:txBody>
          <a:bodyPr/>
          <a:lstStyle/>
          <a:p>
            <a:pPr marL="798702" indent="-742950">
              <a:buAutoNum type="arabicPeriod"/>
            </a:pPr>
            <a:r>
              <a:rPr lang="es-ES" dirty="0" smtClean="0"/>
              <a:t>Dudas</a:t>
            </a:r>
            <a:endParaRPr lang="es-ES" dirty="0"/>
          </a:p>
          <a:p>
            <a:pPr marL="798702" indent="-742950">
              <a:buAutoNum type="arabicPeriod"/>
            </a:pPr>
            <a:r>
              <a:rPr lang="es-ES" dirty="0" smtClean="0"/>
              <a:t>Juegos</a:t>
            </a:r>
          </a:p>
          <a:p>
            <a:pPr marL="798702" indent="-742950">
              <a:buAutoNum type="arabicPeriod"/>
            </a:pPr>
            <a:r>
              <a:rPr lang="es-ES" dirty="0" smtClean="0"/>
              <a:t>Inventemos</a:t>
            </a:r>
          </a:p>
          <a:p>
            <a:pPr marL="798702" indent="-742950">
              <a:buAutoNum type="arabicPeriod"/>
            </a:pPr>
            <a:r>
              <a:rPr lang="es-ES" dirty="0" smtClean="0"/>
              <a:t>Caso</a:t>
            </a:r>
            <a:endParaRPr lang="es-ES" dirty="0"/>
          </a:p>
        </p:txBody>
      </p:sp>
      <p:sp>
        <p:nvSpPr>
          <p:cNvPr id="4" name="Shape 178"/>
          <p:cNvSpPr/>
          <p:nvPr/>
        </p:nvSpPr>
        <p:spPr>
          <a:xfrm>
            <a:off x="446132" y="628328"/>
            <a:ext cx="9639300" cy="619212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ÍNDICE</a:t>
            </a:r>
            <a:r>
              <a:rPr lang="es-ES" dirty="0" smtClean="0"/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6591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JUEGOS NIÑOS ACTIVOS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4098" name="Picture 2" descr="Comprar Mini Canasta NBA Slam Jam Board | 24Sego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19256" r="3544" b="8333"/>
          <a:stretch/>
        </p:blipFill>
        <p:spPr bwMode="auto">
          <a:xfrm>
            <a:off x="7549591" y="1780456"/>
            <a:ext cx="4209393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 nuestra clase de Primaria: Alto el lápiz - Scattergories educativo |  Primarias, Recursos educativos, Educacion primar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3" t="61062" r="6268" b="4820"/>
          <a:stretch/>
        </p:blipFill>
        <p:spPr bwMode="auto">
          <a:xfrm>
            <a:off x="5998344" y="4372744"/>
            <a:ext cx="1300087" cy="118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mages-na.ssl-images-amazon.com/images/I/31uaFpY%2BWw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3" t="41795" b="11133"/>
          <a:stretch/>
        </p:blipFill>
        <p:spPr bwMode="auto">
          <a:xfrm>
            <a:off x="381720" y="5856136"/>
            <a:ext cx="1330498" cy="119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l Rol se cuela en las preguntas de la PSU de Chile | DragonesYMazmorr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15067" r="17716" b="13601"/>
          <a:stretch/>
        </p:blipFill>
        <p:spPr bwMode="auto">
          <a:xfrm>
            <a:off x="381720" y="7181056"/>
            <a:ext cx="1163825" cy="13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alas Playa Faluk - Imagen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1348408"/>
            <a:ext cx="436245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Tarjetas de aprendizaje francés de animales de dibujos animados para niños,  tarjetas de bolsillo con palabras de jirafa, 30 Uds.| | - AliExpres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34" y="5956920"/>
            <a:ext cx="2405842" cy="24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Pin en VOCABULARI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584" y="5470395"/>
            <a:ext cx="4689902" cy="342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Tarjetas con-las-letras-del-abecedari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513" r="5507" b="50617"/>
          <a:stretch/>
        </p:blipFill>
        <p:spPr bwMode="auto">
          <a:xfrm>
            <a:off x="1753815" y="5856136"/>
            <a:ext cx="375451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50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47700" y="2273301"/>
            <a:ext cx="11702063" cy="5195788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CUBILETRAS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SCATTERGORIES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MATAMOSCAS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TRIVIAL ORTOGRÁFICO</a:t>
            </a:r>
            <a:endParaRPr lang="es-ES" dirty="0" smtClean="0"/>
          </a:p>
        </p:txBody>
      </p:sp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ALGUNOS JUEGOS MÁS</a:t>
            </a:r>
            <a:r>
              <a:rPr lang="es-ES" dirty="0" smtClean="0"/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9569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200" name="Shape 200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3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1104900" y="4368800"/>
            <a:ext cx="10183989" cy="1588120"/>
          </a:xfrm>
          <a:prstGeom prst="rect">
            <a:avLst/>
          </a:prstGeom>
          <a:solidFill>
            <a:srgbClr val="FF9300">
              <a:alpha val="50000"/>
            </a:srgbClr>
          </a:solidFill>
          <a:ln w="9525">
            <a:round/>
          </a:ln>
        </p:spPr>
        <p:txBody>
          <a:bodyPr/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ES" dirty="0"/>
              <a:t>3</a:t>
            </a:r>
            <a:r>
              <a:rPr lang="es-ES" dirty="0" smtClean="0"/>
              <a:t>. INVENTEMOS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7871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ADAPTEMOS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" t="15568" r="2730" b="10764"/>
          <a:stretch/>
        </p:blipFill>
        <p:spPr bwMode="auto">
          <a:xfrm>
            <a:off x="741760" y="1708448"/>
            <a:ext cx="6768752" cy="674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798544" y="2599065"/>
            <a:ext cx="5040560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CONCIENCIA FONOLÓGICA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80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CONCIENCIA LÉXICA Y VELOCIDAD LECTORA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2800" dirty="0" smtClean="0"/>
              <a:t>CONCIENCIA SEMÁNTICA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8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CONCIENCIA</a:t>
            </a:r>
            <a:r>
              <a:rPr kumimoji="0" lang="es-E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SINTÁCTICA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s-ES" sz="2800" baseline="0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2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ORTOGRAFÍA</a:t>
            </a:r>
            <a:endParaRPr kumimoji="0" lang="es-E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1321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200" name="Shape 200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3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1104900" y="4368800"/>
            <a:ext cx="10183989" cy="1588120"/>
          </a:xfrm>
          <a:prstGeom prst="rect">
            <a:avLst/>
          </a:prstGeom>
          <a:solidFill>
            <a:srgbClr val="FF9300">
              <a:alpha val="50000"/>
            </a:srgbClr>
          </a:solidFill>
          <a:ln w="9525">
            <a:round/>
          </a:ln>
        </p:spPr>
        <p:txBody>
          <a:bodyPr/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ES" dirty="0"/>
              <a:t>4</a:t>
            </a:r>
            <a:r>
              <a:rPr lang="es-ES" dirty="0" smtClean="0"/>
              <a:t>. CASO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281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97744" y="1420416"/>
            <a:ext cx="11702063" cy="5703375"/>
          </a:xfrm>
        </p:spPr>
        <p:txBody>
          <a:bodyPr/>
          <a:lstStyle/>
          <a:p>
            <a:r>
              <a:rPr lang="es-ES" sz="2000" b="1" dirty="0" smtClean="0"/>
              <a:t>INFORME CLÍNICO:</a:t>
            </a:r>
          </a:p>
          <a:p>
            <a:r>
              <a:rPr lang="es-ES" sz="2000" dirty="0" smtClean="0"/>
              <a:t>XXX </a:t>
            </a:r>
            <a:r>
              <a:rPr lang="es-ES" sz="2000" dirty="0"/>
              <a:t>muestra un retraso en el aprendizaje de las Habilidades de </a:t>
            </a:r>
            <a:r>
              <a:rPr lang="es-ES" sz="2000" dirty="0" err="1"/>
              <a:t>Lecto</a:t>
            </a:r>
            <a:r>
              <a:rPr lang="es-ES" sz="2000" dirty="0"/>
              <a:t>-escritura. Muestra una lectura mecánica de ritmo y entonación lento y </a:t>
            </a:r>
            <a:r>
              <a:rPr lang="es-ES" sz="2000" dirty="0" err="1"/>
              <a:t>silabeante</a:t>
            </a:r>
            <a:r>
              <a:rPr lang="es-ES" sz="2000" dirty="0"/>
              <a:t>, cometiendo omisiones de partículas o de sílabas en palabras. Presenta una lectura global que le impide autocorregirse en situación de error de decodificación. Muestra dificultades de comprensión lectora de estructuras gramaticales y comprensión de textos. Presenta una velocidad lectora lenta, de unas 60 palabras por minuto. </a:t>
            </a:r>
          </a:p>
          <a:p>
            <a:r>
              <a:rPr lang="es-ES" sz="2000" dirty="0"/>
              <a:t>En relación a la comprensión lectora, obtiene un nivel bajo, su rendimiento dependerá de la complejidad de la tarea que tenga que desarrollar (obtiene mejor rendimiento en tareas simples, frente a tareas de doble consigna), le cuesta ordenar </a:t>
            </a:r>
            <a:r>
              <a:rPr lang="es-ES" sz="2000" dirty="0" smtClean="0"/>
              <a:t>frases </a:t>
            </a:r>
            <a:r>
              <a:rPr lang="es-ES" sz="2000" dirty="0"/>
              <a:t>siguiendo un orden sintáctico, realizar tareas de leer un texto y responder a preguntas y responder a las instrucciones escritas de dos consignas (acostumbra a responder parcialmente a las consignas escritas complejas).  </a:t>
            </a:r>
          </a:p>
          <a:p>
            <a:r>
              <a:rPr lang="es-ES" sz="2000" dirty="0"/>
              <a:t>En la ortografía destacan errores en el uso de la vocal neutra, unión y fragmentación de palabras, omisión de letras, omisión del uso de mayúscula a inicio de frase o nombres propios y la consolidación de normas </a:t>
            </a:r>
            <a:r>
              <a:rPr lang="es-ES" sz="2000" dirty="0" err="1"/>
              <a:t>ortográﬁcas</a:t>
            </a:r>
            <a:r>
              <a:rPr lang="es-ES" sz="2000" dirty="0"/>
              <a:t> de /r-</a:t>
            </a:r>
            <a:r>
              <a:rPr lang="es-ES" sz="2000" dirty="0" err="1"/>
              <a:t>rr</a:t>
            </a:r>
            <a:r>
              <a:rPr lang="es-ES" sz="2000" dirty="0"/>
              <a:t>/, /s-</a:t>
            </a:r>
            <a:r>
              <a:rPr lang="es-ES" sz="2000" dirty="0" err="1"/>
              <a:t>ss</a:t>
            </a:r>
            <a:r>
              <a:rPr lang="es-ES" sz="2000" dirty="0"/>
              <a:t>-ç/, /v-b/, /j-g-</a:t>
            </a:r>
            <a:r>
              <a:rPr lang="es-ES" sz="2000" dirty="0" err="1"/>
              <a:t>gu</a:t>
            </a:r>
            <a:r>
              <a:rPr lang="es-ES" sz="2000" dirty="0"/>
              <a:t>/. Su grafía es inmadura. </a:t>
            </a:r>
          </a:p>
          <a:p>
            <a:pPr lvl="0"/>
            <a:endParaRPr lang="es-ES" sz="2000" b="1" dirty="0" smtClean="0"/>
          </a:p>
          <a:p>
            <a:pPr lvl="0"/>
            <a:r>
              <a:rPr lang="es-ES" sz="2000" b="1" dirty="0" smtClean="0"/>
              <a:t>DIAGNÓSTICO</a:t>
            </a:r>
            <a:r>
              <a:rPr lang="es-ES" sz="2000" dirty="0" smtClean="0"/>
              <a:t>: TRASTORNO </a:t>
            </a:r>
            <a:r>
              <a:rPr lang="es-ES" sz="2000" dirty="0"/>
              <a:t>ESPECÍFICO DEL APRENDIZAJE </a:t>
            </a:r>
          </a:p>
          <a:p>
            <a:pPr lvl="1"/>
            <a:r>
              <a:rPr lang="es-ES" sz="2000" dirty="0" smtClean="0"/>
              <a:t>- CON </a:t>
            </a:r>
            <a:r>
              <a:rPr lang="es-ES" sz="2000" dirty="0"/>
              <a:t>DIFICULTADES EN LA LECTURA (precisión y velocidad) (DISLEXIA</a:t>
            </a:r>
            <a:r>
              <a:rPr lang="es-ES" sz="2000" dirty="0" smtClean="0"/>
              <a:t>)</a:t>
            </a:r>
            <a:endParaRPr lang="es-ES" sz="2000" dirty="0"/>
          </a:p>
          <a:p>
            <a:pPr lvl="1"/>
            <a:r>
              <a:rPr lang="es-ES" sz="2000" dirty="0" smtClean="0"/>
              <a:t>- CON </a:t>
            </a:r>
            <a:r>
              <a:rPr lang="es-ES" sz="2000" dirty="0"/>
              <a:t>DIFICULTADES EN LA EXPRESIÓN ESCRITA (ortografía</a:t>
            </a:r>
            <a:r>
              <a:rPr lang="es-ES" sz="2000" dirty="0" smtClean="0"/>
              <a:t>)</a:t>
            </a:r>
            <a:endParaRPr lang="es-ES" sz="2000" dirty="0"/>
          </a:p>
          <a:p>
            <a:endParaRPr lang="es-ES" dirty="0"/>
          </a:p>
        </p:txBody>
      </p:sp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CASO XXX (3º EP)</a:t>
            </a:r>
            <a:r>
              <a:rPr lang="es-ES" dirty="0" smtClean="0"/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0281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720080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CASO XXX (3º EP)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1026" name="Picture 2" descr="image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1552" r="3236" b="28017"/>
          <a:stretch>
            <a:fillRect/>
          </a:stretch>
        </p:blipFill>
        <p:spPr bwMode="auto">
          <a:xfrm>
            <a:off x="3267298" y="6464374"/>
            <a:ext cx="54673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49388" y="5927303"/>
            <a:ext cx="104775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/>
              <a:t>Pruebas Psicopedagógicas de Aprendizajes Instrumentales. R. Canals</a:t>
            </a:r>
            <a:endParaRPr lang="es-ES" dirty="0"/>
          </a:p>
        </p:txBody>
      </p:sp>
      <p:pic>
        <p:nvPicPr>
          <p:cNvPr id="1027" name="Picture 3" descr="imag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" t="18965" r="2580" b="29311"/>
          <a:stretch>
            <a:fillRect/>
          </a:stretch>
        </p:blipFill>
        <p:spPr bwMode="auto">
          <a:xfrm>
            <a:off x="1168400" y="1996480"/>
            <a:ext cx="9223220" cy="376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874500" y="1492424"/>
            <a:ext cx="894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b="1" dirty="0"/>
              <a:t>Batería de evaluación de los procesos lectores (PROLEC-R)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5934022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86" y="8256693"/>
            <a:ext cx="3165406" cy="1231901"/>
          </a:xfrm>
          <a:prstGeom prst="rect">
            <a:avLst/>
          </a:prstGeom>
        </p:spPr>
      </p:pic>
      <p:sp>
        <p:nvSpPr>
          <p:cNvPr id="636" name="Shape 636"/>
          <p:cNvSpPr/>
          <p:nvPr/>
        </p:nvSpPr>
        <p:spPr>
          <a:xfrm>
            <a:off x="-660400" y="-5054600"/>
            <a:ext cx="24578170" cy="15113000"/>
          </a:xfrm>
          <a:prstGeom prst="ellipse">
            <a:avLst/>
          </a:prstGeom>
          <a:solidFill>
            <a:srgbClr val="FF9435">
              <a:alpha val="83999"/>
            </a:srgbClr>
          </a:solidFill>
          <a:ln w="25560">
            <a:solidFill>
              <a:srgbClr val="49739D"/>
            </a:solidFill>
          </a:ln>
        </p:spPr>
        <p:txBody>
          <a:bodyPr lIns="50800" tIns="50800" rIns="50800" bIns="50800" anchor="ctr"/>
          <a:lstStyle/>
          <a:p>
            <a:pPr marL="57799" marR="57799" defTabSz="638951">
              <a:lnSpc>
                <a:spcPct val="93000"/>
              </a:lnSpc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38" name="char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9700" y="1314450"/>
            <a:ext cx="1511300" cy="1511300"/>
          </a:xfrm>
          <a:prstGeom prst="rect">
            <a:avLst/>
          </a:prstGeom>
        </p:spPr>
      </p:pic>
      <p:sp>
        <p:nvSpPr>
          <p:cNvPr id="639" name="Shape 639"/>
          <p:cNvSpPr>
            <a:spLocks noGrp="1"/>
          </p:cNvSpPr>
          <p:nvPr>
            <p:ph type="title" idx="4294967295"/>
          </p:nvPr>
        </p:nvSpPr>
        <p:spPr>
          <a:xfrm>
            <a:off x="5054600" y="1600200"/>
            <a:ext cx="2895600" cy="6858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/>
              <a:t> FORO</a:t>
            </a:r>
          </a:p>
        </p:txBody>
      </p:sp>
      <p:sp>
        <p:nvSpPr>
          <p:cNvPr id="7" name="Shape 605"/>
          <p:cNvSpPr/>
          <p:nvPr/>
        </p:nvSpPr>
        <p:spPr>
          <a:xfrm>
            <a:off x="355600" y="3076600"/>
            <a:ext cx="12039600" cy="3971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543431" marR="55751" indent="-487679" algn="ctr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r>
              <a:rPr dirty="0"/>
              <a:t>Accede </a:t>
            </a:r>
            <a:r>
              <a:rPr dirty="0" smtClean="0"/>
              <a:t>al </a:t>
            </a:r>
            <a:r>
              <a:rPr lang="es-ES" dirty="0" smtClean="0"/>
              <a:t>FORO de</a:t>
            </a:r>
            <a:r>
              <a:rPr dirty="0" smtClean="0"/>
              <a:t>: </a:t>
            </a:r>
            <a:endParaRPr dirty="0"/>
          </a:p>
          <a:p>
            <a:pPr marL="543431" marR="55751" indent="-487679" algn="ctr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dirty="0"/>
              <a:t>PROGRAMAS Y RECURSOS</a:t>
            </a:r>
          </a:p>
          <a:p>
            <a:pPr marL="543431" marR="55751" lvl="5" indent="1226819" algn="ctr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36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lang="es-ES" dirty="0" smtClean="0"/>
              <a:t>O</a:t>
            </a:r>
            <a:r>
              <a:rPr dirty="0" smtClean="0"/>
              <a:t>s </a:t>
            </a:r>
            <a:r>
              <a:rPr dirty="0" err="1"/>
              <a:t>proponemos</a:t>
            </a:r>
            <a:r>
              <a:rPr dirty="0"/>
              <a:t> que entre </a:t>
            </a:r>
            <a:r>
              <a:rPr dirty="0" err="1"/>
              <a:t>todos</a:t>
            </a:r>
            <a:r>
              <a:rPr dirty="0"/>
              <a:t> </a:t>
            </a:r>
            <a:r>
              <a:rPr lang="es-ES" dirty="0" smtClean="0"/>
              <a:t>ampliemos los recursos</a:t>
            </a:r>
            <a:r>
              <a:rPr dirty="0" smtClean="0"/>
              <a:t> </a:t>
            </a:r>
            <a:r>
              <a:rPr lang="es-ES" dirty="0" smtClean="0"/>
              <a:t>y/o</a:t>
            </a:r>
            <a:r>
              <a:rPr dirty="0" smtClean="0"/>
              <a:t> </a:t>
            </a:r>
            <a:r>
              <a:rPr dirty="0" err="1" smtClean="0"/>
              <a:t>materiales</a:t>
            </a:r>
            <a:r>
              <a:rPr lang="es-ES" dirty="0" smtClean="0"/>
              <a:t> para trabajar cualquiera de los niveles de intervención reeducativa.</a:t>
            </a:r>
            <a:endParaRPr dirty="0"/>
          </a:p>
          <a:p>
            <a:pPr marL="543431" marR="55751" indent="-487679" algn="ctr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 b="1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</a:defRPr>
            </a:pPr>
            <a:r>
              <a:rPr dirty="0"/>
              <a:t> </a:t>
            </a:r>
          </a:p>
          <a:p>
            <a:pPr marL="543431" marR="55751" indent="-487679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marL="543431" marR="55751" indent="-487679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 marL="543431" marR="55751" indent="-487679" defTabSz="63895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buFont typeface="Times New Roman"/>
              <a:defRPr sz="4400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3825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200" name="Shape 200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3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1104900" y="4368800"/>
            <a:ext cx="10183989" cy="1588120"/>
          </a:xfrm>
          <a:prstGeom prst="rect">
            <a:avLst/>
          </a:prstGeom>
          <a:solidFill>
            <a:srgbClr val="FF9300">
              <a:alpha val="50000"/>
            </a:srgbClr>
          </a:solidFill>
          <a:ln w="9525">
            <a:round/>
          </a:ln>
        </p:spPr>
        <p:txBody>
          <a:bodyPr/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ES" dirty="0"/>
              <a:t>1</a:t>
            </a:r>
            <a:r>
              <a:rPr lang="es-ES" dirty="0" smtClean="0"/>
              <a:t>. DUDAS DEL MATERIAL PRESENTADO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032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69752" y="1780456"/>
            <a:ext cx="11702063" cy="6434667"/>
          </a:xfrm>
        </p:spPr>
        <p:txBody>
          <a:bodyPr/>
          <a:lstStyle/>
          <a:p>
            <a:r>
              <a:rPr lang="es-ES" dirty="0"/>
              <a:t>Papel y </a:t>
            </a:r>
            <a:r>
              <a:rPr lang="es-ES" dirty="0" smtClean="0"/>
              <a:t>lápiz</a:t>
            </a:r>
            <a:endParaRPr lang="es-ES" dirty="0"/>
          </a:p>
          <a:p>
            <a:r>
              <a:rPr lang="es-ES" dirty="0"/>
              <a:t>Bloques de ejercicios específicos </a:t>
            </a:r>
          </a:p>
          <a:p>
            <a:r>
              <a:rPr lang="es-ES" dirty="0"/>
              <a:t>Páginas web</a:t>
            </a:r>
          </a:p>
          <a:p>
            <a:r>
              <a:rPr lang="es-ES" dirty="0"/>
              <a:t>Programas de ordenador</a:t>
            </a:r>
          </a:p>
          <a:p>
            <a:r>
              <a:rPr lang="es-ES" dirty="0"/>
              <a:t>Aplicaciones </a:t>
            </a:r>
            <a:r>
              <a:rPr lang="es-ES" dirty="0" err="1"/>
              <a:t>tablet</a:t>
            </a:r>
            <a:r>
              <a:rPr lang="es-ES" dirty="0"/>
              <a:t>/</a:t>
            </a:r>
            <a:r>
              <a:rPr lang="es-ES" dirty="0" err="1"/>
              <a:t>móbil</a:t>
            </a:r>
            <a:endParaRPr lang="es-ES" dirty="0"/>
          </a:p>
          <a:p>
            <a:r>
              <a:rPr lang="es-ES" dirty="0"/>
              <a:t>Juegos</a:t>
            </a:r>
          </a:p>
          <a:p>
            <a:endParaRPr lang="es-ES" dirty="0"/>
          </a:p>
        </p:txBody>
      </p:sp>
      <p:sp>
        <p:nvSpPr>
          <p:cNvPr id="4" name="Shape 178"/>
          <p:cNvSpPr/>
          <p:nvPr/>
        </p:nvSpPr>
        <p:spPr>
          <a:xfrm>
            <a:off x="446132" y="628328"/>
            <a:ext cx="9639300" cy="619212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INTERVENCIÓN</a:t>
            </a:r>
            <a:r>
              <a:rPr lang="es-ES" dirty="0" smtClean="0"/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8650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2"/>
          <p:cNvGrpSpPr/>
          <p:nvPr/>
        </p:nvGrpSpPr>
        <p:grpSpPr>
          <a:xfrm>
            <a:off x="-635000" y="7755797"/>
            <a:ext cx="14305624" cy="2758345"/>
            <a:chOff x="0" y="0"/>
            <a:chExt cx="14305622" cy="2758344"/>
          </a:xfrm>
        </p:grpSpPr>
        <p:sp>
          <p:nvSpPr>
            <p:cNvPr id="200" name="Shape 200"/>
            <p:cNvSpPr/>
            <p:nvPr/>
          </p:nvSpPr>
          <p:spPr>
            <a:xfrm>
              <a:off x="381000" y="1011154"/>
              <a:ext cx="13258800" cy="1332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81" extrusionOk="0">
                  <a:moveTo>
                    <a:pt x="21600" y="1080"/>
                  </a:moveTo>
                  <a:cubicBezTo>
                    <a:pt x="14400" y="4818"/>
                    <a:pt x="7200" y="-2659"/>
                    <a:pt x="0" y="1080"/>
                  </a:cubicBezTo>
                  <a:lnTo>
                    <a:pt x="0" y="15202"/>
                  </a:lnTo>
                  <a:cubicBezTo>
                    <a:pt x="7200" y="11464"/>
                    <a:pt x="14400" y="18941"/>
                    <a:pt x="21600" y="152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B25D0E"/>
                </a:gs>
              </a:gsLst>
              <a:lin ang="16200000" scaled="0"/>
            </a:gradFill>
            <a:ln w="25560" cap="flat">
              <a:solidFill>
                <a:srgbClr val="AAC2E9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rot="180000">
              <a:off x="43034" y="370714"/>
              <a:ext cx="14219555" cy="2016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6801" extrusionOk="0">
                  <a:moveTo>
                    <a:pt x="21363" y="3799"/>
                  </a:moveTo>
                  <a:cubicBezTo>
                    <a:pt x="21442" y="14201"/>
                    <a:pt x="21521" y="-6603"/>
                    <a:pt x="21600" y="3799"/>
                  </a:cubicBezTo>
                  <a:lnTo>
                    <a:pt x="237" y="3003"/>
                  </a:lnTo>
                  <a:cubicBezTo>
                    <a:pt x="158" y="-7399"/>
                    <a:pt x="79" y="13405"/>
                    <a:pt x="0" y="300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333"/>
                </a:gs>
                <a:gs pos="100000">
                  <a:srgbClr val="FFDBC0"/>
                </a:gs>
              </a:gsLst>
              <a:lin ang="16080000" scaled="0"/>
            </a:gradFill>
            <a:ln w="2556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638951">
                <a:lnSpc>
                  <a:spcPct val="93000"/>
                </a:lnSpc>
                <a:defRPr sz="24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203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83893" y="0"/>
            <a:ext cx="2609992" cy="1013743"/>
          </a:xfrm>
          <a:prstGeom prst="rect">
            <a:avLst/>
          </a:prstGeom>
        </p:spPr>
      </p:pic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xfrm>
            <a:off x="1104900" y="4368800"/>
            <a:ext cx="10183989" cy="1588120"/>
          </a:xfrm>
          <a:prstGeom prst="rect">
            <a:avLst/>
          </a:prstGeom>
          <a:solidFill>
            <a:srgbClr val="FF9300">
              <a:alpha val="50000"/>
            </a:srgbClr>
          </a:solidFill>
          <a:ln w="9525">
            <a:round/>
          </a:ln>
        </p:spPr>
        <p:txBody>
          <a:bodyPr/>
          <a:lstStyle>
            <a:lvl1pPr algn="ctr">
              <a:defRPr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s-ES" dirty="0"/>
              <a:t>2</a:t>
            </a:r>
            <a:r>
              <a:rPr lang="es-ES" dirty="0" smtClean="0"/>
              <a:t>. MATERIALES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7871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EJERCICIOS DE PAPEL Y LÁPIZ (I)</a:t>
            </a:r>
            <a:r>
              <a:rPr lang="es-ES" dirty="0" smtClean="0"/>
              <a:t>:</a:t>
            </a:r>
            <a:endParaRPr dirty="0"/>
          </a:p>
        </p:txBody>
      </p:sp>
      <p:pic>
        <p:nvPicPr>
          <p:cNvPr id="5" name="Picture 6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16521" r="36891" b="15924"/>
          <a:stretch/>
        </p:blipFill>
        <p:spPr bwMode="auto">
          <a:xfrm>
            <a:off x="2096537" y="2133530"/>
            <a:ext cx="2689503" cy="577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Resultado de imagen de rodea la palabra que corresponde al dibuj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3638" r="4302" b="46298"/>
          <a:stretch/>
        </p:blipFill>
        <p:spPr bwMode="auto">
          <a:xfrm>
            <a:off x="5265782" y="2133531"/>
            <a:ext cx="3745278" cy="309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n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6302" r="6536" b="48566"/>
          <a:stretch/>
        </p:blipFill>
        <p:spPr bwMode="auto">
          <a:xfrm>
            <a:off x="5244629" y="5422259"/>
            <a:ext cx="3744416" cy="280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60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16" y="2068488"/>
            <a:ext cx="491454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82" y="2068488"/>
            <a:ext cx="491454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EJERCICIOS DE PAPEL Y LÁPIZ (II)</a:t>
            </a:r>
            <a:r>
              <a:rPr lang="es-ES" dirty="0" smtClean="0"/>
              <a:t>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69086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</a:t>
            </a:r>
            <a:r>
              <a:rPr lang="es-ES" dirty="0" smtClean="0"/>
              <a:t>BLOQUES DE EJERCICIOS ESPECÍFICOS (rotaciones):</a:t>
            </a:r>
            <a:endParaRPr dirty="0"/>
          </a:p>
        </p:txBody>
      </p:sp>
      <p:sp>
        <p:nvSpPr>
          <p:cNvPr id="2" name="1 Rectángulo"/>
          <p:cNvSpPr/>
          <p:nvPr/>
        </p:nvSpPr>
        <p:spPr>
          <a:xfrm>
            <a:off x="669752" y="1996480"/>
            <a:ext cx="11161240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3431" marR="55751" indent="-487679" defTabSz="638951" hangingPunct="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es-ES" sz="2000" dirty="0" smtClean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  <a:hlinkClick r:id="rId2"/>
              </a:rPr>
              <a:t>p-q</a:t>
            </a:r>
            <a:endParaRPr lang="es-ES" sz="2000" dirty="0"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  <a:p>
            <a:pPr marL="543431" marR="55751" indent="-487679" defTabSz="638951" hangingPunct="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es-ES" sz="2000" dirty="0" smtClean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  <a:hlinkClick r:id="rId3"/>
              </a:rPr>
              <a:t>b-d</a:t>
            </a:r>
            <a:endParaRPr lang="es-ES" sz="2000" dirty="0" smtClean="0"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  <a:p>
            <a:pPr marL="543431" marR="55751" indent="-487679" defTabSz="638951" hangingPunct="1">
              <a:lnSpc>
                <a:spcPct val="102000"/>
              </a:lnSpc>
              <a:spcBef>
                <a:spcPts val="2000"/>
              </a:spcBef>
              <a:buClr>
                <a:srgbClr val="000000"/>
              </a:buClr>
              <a:defRPr/>
            </a:pPr>
            <a:r>
              <a:rPr lang="es-ES" sz="2000" dirty="0" smtClean="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  <a:hlinkClick r:id="rId4"/>
              </a:rPr>
              <a:t>b-d-p-q</a:t>
            </a:r>
            <a:endParaRPr lang="es-ES" sz="2000" dirty="0">
              <a:uFill>
                <a:solidFill>
                  <a:srgbClr val="000000"/>
                </a:solidFill>
              </a:uFill>
              <a:latin typeface="+mn-lt"/>
              <a:ea typeface="+mn-ea"/>
              <a:cs typeface="+mn-cs"/>
              <a:sym typeface="Calibri"/>
            </a:endParaRPr>
          </a:p>
          <a:p>
            <a:pPr hangingPunct="1">
              <a:lnSpc>
                <a:spcPct val="150000"/>
              </a:lnSpc>
              <a:defRPr/>
            </a:pPr>
            <a:endParaRPr lang="es-ES" sz="2800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957784" y="5308848"/>
            <a:ext cx="8229600" cy="2262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43431" marR="55751" indent="-487679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1112391" marR="55751" indent="-406400" algn="l" defTabSz="638951" rtl="0" latinLnBrk="0">
              <a:lnSpc>
                <a:spcPct val="102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681351" marR="55751" indent="-325119" algn="l" defTabSz="638951" rtl="0" latinLnBrk="0">
              <a:lnSpc>
                <a:spcPct val="102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2331590" marR="55751" indent="-325118" algn="l" defTabSz="638951" rtl="0" latinLnBrk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981831" marR="55751" indent="-325121" algn="l" defTabSz="638951" rtl="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" sz="2000" dirty="0" smtClean="0">
                <a:hlinkClick r:id="rId5"/>
              </a:rPr>
              <a:t>https://www.orientacionandujar.es/</a:t>
            </a:r>
            <a:endParaRPr lang="es-ES" sz="2000" dirty="0" smtClean="0"/>
          </a:p>
          <a:p>
            <a:pPr hangingPunct="1"/>
            <a:r>
              <a:rPr lang="es-ES" sz="2000" dirty="0" smtClean="0">
                <a:hlinkClick r:id="rId6"/>
              </a:rPr>
              <a:t>https://www.aulapt.org/</a:t>
            </a:r>
            <a:endParaRPr lang="es-ES" sz="2000" dirty="0" smtClean="0"/>
          </a:p>
          <a:p>
            <a:pPr hangingPunct="1"/>
            <a:r>
              <a:rPr lang="es-ES" sz="2000" dirty="0" smtClean="0">
                <a:hlinkClick r:id="rId7"/>
              </a:rPr>
              <a:t>https://www.pinterest.es/</a:t>
            </a:r>
            <a:endParaRPr lang="es-ES" sz="2000" dirty="0" smtClean="0"/>
          </a:p>
          <a:p>
            <a:pPr hangingPunct="1"/>
            <a:r>
              <a:rPr lang="es-ES" sz="2000" dirty="0" smtClean="0">
                <a:hlinkClick r:id="rId8"/>
              </a:rPr>
              <a:t>https</a:t>
            </a:r>
            <a:r>
              <a:rPr lang="es-ES" sz="2000" dirty="0">
                <a:hlinkClick r:id="rId8"/>
              </a:rPr>
              <a:t>://maestrasconrecursos.es</a:t>
            </a:r>
            <a:r>
              <a:rPr lang="es-ES" sz="2000" dirty="0" smtClean="0">
                <a:hlinkClick r:id="rId8"/>
              </a:rPr>
              <a:t>/</a:t>
            </a:r>
            <a:endParaRPr lang="es-ES" sz="2000" dirty="0" smtClean="0"/>
          </a:p>
          <a:p>
            <a:pPr hangingPunct="1"/>
            <a:r>
              <a:rPr lang="es-ES" sz="2000" dirty="0">
                <a:hlinkClick r:id="rId9"/>
              </a:rPr>
              <a:t>https://</a:t>
            </a:r>
            <a:r>
              <a:rPr lang="es-ES" sz="2000" dirty="0" smtClean="0">
                <a:hlinkClick r:id="rId9"/>
              </a:rPr>
              <a:t>gumroad.com/leeralreves?sort=newest</a:t>
            </a:r>
            <a:endParaRPr lang="es-ES" sz="2000" dirty="0" smtClean="0"/>
          </a:p>
          <a:p>
            <a:pPr hangingPunct="1"/>
            <a:r>
              <a:rPr lang="es-ES" sz="2000" dirty="0">
                <a:hlinkClick r:id="rId10"/>
              </a:rPr>
              <a:t>https://logopediadinamicaydivertida.blogspot.com</a:t>
            </a:r>
            <a:r>
              <a:rPr lang="es-ES" sz="2000" dirty="0" smtClean="0">
                <a:hlinkClick r:id="rId10"/>
              </a:rPr>
              <a:t>/</a:t>
            </a:r>
            <a:endParaRPr lang="es-ES" sz="2000" dirty="0" smtClean="0"/>
          </a:p>
          <a:p>
            <a:pPr hangingPunct="1"/>
            <a:endParaRPr lang="es-ES" sz="2000" dirty="0" smtClean="0"/>
          </a:p>
          <a:p>
            <a:pPr hangingPunct="1"/>
            <a:endParaRPr lang="es-ES" sz="2000" dirty="0" smtClean="0"/>
          </a:p>
          <a:p>
            <a:pPr hangingPunct="1"/>
            <a:endParaRPr lang="es-ES" sz="2000" dirty="0" smtClean="0"/>
          </a:p>
        </p:txBody>
      </p:sp>
      <p:sp>
        <p:nvSpPr>
          <p:cNvPr id="6" name="Shape 178"/>
          <p:cNvSpPr/>
          <p:nvPr/>
        </p:nvSpPr>
        <p:spPr>
          <a:xfrm>
            <a:off x="446132" y="3940696"/>
            <a:ext cx="9639300" cy="1178775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</a:t>
            </a:r>
            <a:r>
              <a:rPr lang="es-ES" dirty="0" smtClean="0"/>
              <a:t>PÁGINAS WEB EN LAS QUE ENCONTRAR MATERIAL: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7472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8"/>
          <p:cNvSpPr/>
          <p:nvPr/>
        </p:nvSpPr>
        <p:spPr>
          <a:xfrm>
            <a:off x="446132" y="628328"/>
            <a:ext cx="9639300" cy="1224136"/>
          </a:xfrm>
          <a:prstGeom prst="rect">
            <a:avLst/>
          </a:prstGeom>
          <a:solidFill>
            <a:srgbClr val="FF9300">
              <a:alpha val="50000"/>
            </a:srgbClr>
          </a:solidFill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>
            <a:lvl1pPr marL="55751" marR="55751" defTabSz="638951">
              <a:lnSpc>
                <a:spcPct val="102000"/>
              </a:lnSpc>
              <a:buClr>
                <a:srgbClr val="000000"/>
              </a:buClr>
              <a:buFont typeface="Times New Roman"/>
              <a:defRPr sz="3600" b="1">
                <a:solidFill>
                  <a:srgbClr val="606060"/>
                </a:solidFill>
                <a:uFill>
                  <a:solidFill>
                    <a:srgbClr val="60606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s-ES_tradnl" altLang="es-ES" dirty="0" smtClean="0"/>
              <a:t>EJEMPLOS DE PROGRAMAS DE ORDENADOR</a:t>
            </a:r>
            <a:r>
              <a:rPr lang="es-ES" dirty="0" smtClean="0"/>
              <a:t>:</a:t>
            </a:r>
            <a:endParaRPr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1118860" y="2716560"/>
            <a:ext cx="11184066" cy="325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543431" marR="55751" indent="-487679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1112391" marR="55751" indent="-406400" algn="l" defTabSz="638951" rtl="0" latinLnBrk="0">
              <a:lnSpc>
                <a:spcPct val="102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681351" marR="55751" indent="-325119" algn="l" defTabSz="638951" rtl="0" latinLnBrk="0">
              <a:lnSpc>
                <a:spcPct val="102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2331590" marR="55751" indent="-325118" algn="l" defTabSz="638951" rtl="0" latinLnBrk="0">
              <a:lnSpc>
                <a:spcPct val="102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981831" marR="55751" indent="-325121" algn="l" defTabSz="638951" rtl="0" latinLnBrk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  <a:lvl6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6pPr>
            <a:lvl7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7pPr>
            <a:lvl8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8pPr>
            <a:lvl9pPr marL="482600" marR="0" indent="-482600" algn="l" defTabSz="638951" rtl="0" latinLnBrk="0">
              <a:lnSpc>
                <a:spcPct val="102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/>
            <a:r>
              <a:rPr lang="es-ES_tradnl" altLang="es-ES" sz="2000" dirty="0" smtClean="0"/>
              <a:t>KAHOOT! (se puede adaptar) </a:t>
            </a:r>
            <a:r>
              <a:rPr lang="es-ES" altLang="es-ES" sz="2000" dirty="0" smtClean="0">
                <a:hlinkClick r:id="rId2"/>
              </a:rPr>
              <a:t>https://play.kahoot.it/#/?quizId=4436ed64-4b5d-466d-a364-fcf7ab7cb00b</a:t>
            </a:r>
            <a:endParaRPr lang="es-ES" sz="2000" dirty="0" smtClean="0"/>
          </a:p>
          <a:p>
            <a:pPr hangingPunct="1"/>
            <a:r>
              <a:rPr lang="es-ES" sz="2000" dirty="0" err="1" smtClean="0"/>
              <a:t>Glifing</a:t>
            </a:r>
            <a:r>
              <a:rPr lang="es-ES" sz="2000" dirty="0" smtClean="0"/>
              <a:t>: </a:t>
            </a:r>
            <a:r>
              <a:rPr lang="es-ES" sz="1800" kern="1200" dirty="0">
                <a:solidFill>
                  <a:schemeClr val="tx1"/>
                </a:solidFill>
              </a:rPr>
              <a:t>Entrenamiento sistemático de la lectura. Objetivo mejorar la habilidad lectora. Se entrenan intensivamente: descodificación (correspondencia grafema-fonema), segmentación, memoria de trabajo, articulación, velocidad, morfosintaxis y comprensión</a:t>
            </a:r>
            <a:r>
              <a:rPr lang="es-ES" sz="1800" kern="1200" dirty="0" smtClean="0">
                <a:solidFill>
                  <a:schemeClr val="tx1"/>
                </a:solidFill>
              </a:rPr>
              <a:t>.</a:t>
            </a:r>
            <a:endParaRPr lang="es-ES" sz="1800" dirty="0" smtClean="0"/>
          </a:p>
          <a:p>
            <a:pPr hangingPunct="1"/>
            <a:r>
              <a:rPr lang="es-ES" sz="2000" dirty="0" err="1" smtClean="0"/>
              <a:t>Binding</a:t>
            </a:r>
            <a:r>
              <a:rPr lang="es-ES" sz="2000" dirty="0" smtClean="0"/>
              <a:t>: </a:t>
            </a:r>
            <a:r>
              <a:rPr lang="es-ES" sz="1800" kern="1200" dirty="0">
                <a:solidFill>
                  <a:schemeClr val="tx1"/>
                </a:solidFill>
              </a:rPr>
              <a:t>Proyecto ​​cuyo objetivo es desarrollar herramientas para la adquisición y la mejora de las habilidades lectoras</a:t>
            </a:r>
            <a:r>
              <a:rPr lang="es-ES" sz="1800" kern="1200" dirty="0" smtClean="0">
                <a:solidFill>
                  <a:schemeClr val="tx1"/>
                </a:solidFill>
              </a:rPr>
              <a:t>.</a:t>
            </a:r>
            <a:endParaRPr lang="es-ES" sz="2000" dirty="0" smtClean="0"/>
          </a:p>
          <a:p>
            <a:pPr hangingPunct="1"/>
            <a:r>
              <a:rPr lang="es-ES" sz="2000" dirty="0" err="1" smtClean="0"/>
              <a:t>Dytectiveu</a:t>
            </a:r>
            <a:endParaRPr lang="es-ES" sz="2000" dirty="0" smtClean="0"/>
          </a:p>
          <a:p>
            <a:pPr hangingPunct="1"/>
            <a:endParaRPr lang="es-ES" sz="1800" dirty="0" smtClean="0"/>
          </a:p>
          <a:p>
            <a:pPr hangingPunct="1"/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607472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638951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C5FF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7799" marR="57799" indent="0" algn="l" defTabSz="638951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16077</TotalTime>
  <Words>650</Words>
  <Application>Microsoft Office PowerPoint</Application>
  <PresentationFormat>Personalizado</PresentationFormat>
  <Paragraphs>95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Arial</vt:lpstr>
      <vt:lpstr>Calibri</vt:lpstr>
      <vt:lpstr>Gill Sans</vt:lpstr>
      <vt:lpstr>Gill Sans Light</vt:lpstr>
      <vt:lpstr>Helvetica</vt:lpstr>
      <vt:lpstr>Lucida Grande</vt:lpstr>
      <vt:lpstr>Times New Roman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FORO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LENOVO</dc:creator>
  <cp:lastModifiedBy>Laia Salat Foix</cp:lastModifiedBy>
  <cp:revision>118</cp:revision>
  <dcterms:modified xsi:type="dcterms:W3CDTF">2022-05-12T08:26:06Z</dcterms:modified>
</cp:coreProperties>
</file>