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71E7B-FBF8-409A-8F4C-440994E6D268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AC36E-0A60-4DF5-B8A3-5DB239DD3D98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996" y="8687237"/>
            <a:ext cx="2971004" cy="456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7DB50732-B856-4677-AAC7-27B1D7E84AA7}" type="slidenum">
              <a:rPr kumimoji="0" lang="ca-ES" sz="1200">
                <a:solidFill>
                  <a:schemeClr val="tx1"/>
                </a:solidFill>
                <a:latin typeface="Times New Roman" pitchFamily="18" charset="0"/>
              </a:rPr>
              <a:pPr algn="r" eaLnBrk="0" hangingPunct="0"/>
              <a:t>5</a:t>
            </a:fld>
            <a:endParaRPr kumimoji="0" lang="ca-E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996" y="8687237"/>
            <a:ext cx="2971004" cy="456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38692798-D731-48F7-BE92-C45C9536A504}" type="slidenum">
              <a:rPr kumimoji="0" lang="ca-ES" sz="1200">
                <a:solidFill>
                  <a:schemeClr val="tx1"/>
                </a:solidFill>
                <a:latin typeface="Times New Roman" pitchFamily="18" charset="0"/>
              </a:rPr>
              <a:pPr algn="r" eaLnBrk="0" hangingPunct="0"/>
              <a:t>8</a:t>
            </a:fld>
            <a:endParaRPr kumimoji="0" lang="ca-E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996" y="8687237"/>
            <a:ext cx="2971004" cy="456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344E207-E0DD-4741-A2F3-3D3D5CC6FA92}" type="slidenum">
              <a:rPr kumimoji="0" lang="ca-ES" sz="1200">
                <a:solidFill>
                  <a:schemeClr val="tx1"/>
                </a:solidFill>
                <a:latin typeface="Times New Roman" pitchFamily="18" charset="0"/>
              </a:rPr>
              <a:pPr algn="r" eaLnBrk="0" hangingPunct="0"/>
              <a:t>9</a:t>
            </a:fld>
            <a:endParaRPr kumimoji="0" lang="ca-E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EE978-5336-47D7-94D9-5C16DD328E7D}" type="datetimeFigureOut">
              <a:rPr lang="es-ES_tradnl" smtClean="0"/>
              <a:t>24/11/2011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098B3-1152-4FD0-936B-BC2A42F14536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icodiagnosis.es/areaespecializada/tecnicasdeintervencion/entrenamientoenautoinstrucciones/index.php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FIN LECCION</a:t>
            </a:r>
            <a:endParaRPr lang="es-ES" dirty="0"/>
          </a:p>
        </p:txBody>
      </p:sp>
      <p:sp>
        <p:nvSpPr>
          <p:cNvPr id="52227" name="4 Subtítulo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s-ES_tradnl" smtClean="0"/>
              <a:t>TAREA: CREAR AUTOINSTRUCCIÓN + COLGARLA EN FORO</a:t>
            </a:r>
          </a:p>
          <a:p>
            <a:pPr marR="0"/>
            <a:r>
              <a:rPr lang="es-ES_tradnl" smtClean="0"/>
              <a:t>PIENSA UNA ACTIVIDAD Y ELABORA UNA AUTOINSTRUCCIÓN</a:t>
            </a:r>
            <a:endParaRPr lang="es-E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20688"/>
            <a:ext cx="7772400" cy="13624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/>
              <a:t>TAREA del ALUMNO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>
            <a:noAutofit/>
          </a:bodyPr>
          <a:lstStyle/>
          <a:p>
            <a:pPr marL="0" lvl="2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s-ES" sz="2800" dirty="0" smtClean="0"/>
              <a:t>Una vez llegado a este punto de la Unidad se recomienda ampliar su contenido accediendo a:</a:t>
            </a:r>
          </a:p>
          <a:p>
            <a:pPr marL="273050" lvl="3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s-ES_tradnl" sz="2400" b="1" dirty="0" smtClean="0"/>
              <a:t>Unidad </a:t>
            </a:r>
            <a:r>
              <a:rPr lang="es-ES_tradnl" sz="2400" b="1" dirty="0" smtClean="0"/>
              <a:t>5 </a:t>
            </a:r>
            <a:r>
              <a:rPr lang="es-ES_tradnl" sz="2400" b="1" dirty="0" smtClean="0"/>
              <a:t>/ Contenidos Didácticos/ </a:t>
            </a:r>
            <a:r>
              <a:rPr lang="es-ES_tradnl" sz="2400" b="1" i="1" dirty="0" smtClean="0"/>
              <a:t>Lección: Las </a:t>
            </a:r>
            <a:r>
              <a:rPr lang="es-ES_tradnl" sz="2400" b="1" i="1" dirty="0" err="1" smtClean="0"/>
              <a:t>A</a:t>
            </a:r>
            <a:r>
              <a:rPr lang="es-ES_tradnl" sz="2400" b="1" i="1" dirty="0" err="1" smtClean="0"/>
              <a:t>utoinstrucciones</a:t>
            </a:r>
            <a:endParaRPr lang="ca-ES" sz="2400" b="1" i="1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s-ES" sz="2800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s-E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Título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r>
              <a:rPr lang="es-ES" sz="3600" b="1" smtClean="0"/>
              <a:t>Intervención psicopedagógica en los procesos Lectores</a:t>
            </a:r>
            <a:endParaRPr lang="es-ES" sz="3600" smtClean="0"/>
          </a:p>
        </p:txBody>
      </p:sp>
      <p:sp>
        <p:nvSpPr>
          <p:cNvPr id="45059" name="2 Marcador de contenido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4391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2000" smtClean="0"/>
              <a:t>Todos sabemos que la impulsividad de los niños con TDAH, puede interferir en todos los aprendizajes que el niño intenta adquirir. Para ello es importante trabajar con</a:t>
            </a:r>
            <a:r>
              <a:rPr lang="es-ES" sz="2800" b="1" smtClean="0"/>
              <a:t> AUTOINSTRUCCIONES</a:t>
            </a:r>
            <a:r>
              <a:rPr lang="es-ES" sz="2000" smtClean="0"/>
              <a:t>.</a:t>
            </a:r>
          </a:p>
          <a:p>
            <a:pPr>
              <a:lnSpc>
                <a:spcPct val="150000"/>
              </a:lnSpc>
            </a:pPr>
            <a:r>
              <a:rPr lang="es-ES" sz="2000" smtClean="0"/>
              <a:t>El objetivo principal de las Autoinstrucciones, es que el niño, poco a poco, cambie sus autoverbalizaiones, para que finalmente su forma de iniciar y afrontar las tareas y/o problemas sea más pausada y correcta.</a:t>
            </a:r>
          </a:p>
          <a:p>
            <a:pPr>
              <a:lnSpc>
                <a:spcPct val="150000"/>
              </a:lnSpc>
            </a:pPr>
            <a:r>
              <a:rPr lang="es-ES" sz="2000" smtClean="0"/>
              <a:t>Se modifican las verbalizaciones internas que un niño realiza frente un problema, para que las nuevas le resulten más útiles y efectivas.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557338"/>
            <a:ext cx="3568700" cy="508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0963" name="11 Título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54112"/>
          </a:xfrm>
        </p:spPr>
        <p:txBody>
          <a:bodyPr/>
          <a:lstStyle/>
          <a:p>
            <a:pPr>
              <a:defRPr/>
            </a:pPr>
            <a:r>
              <a:rPr lang="es-ES" sz="3200" b="1" dirty="0" smtClean="0">
                <a:solidFill>
                  <a:schemeClr val="bg2">
                    <a:lumMod val="25000"/>
                  </a:schemeClr>
                </a:solidFill>
              </a:rPr>
              <a:t>Intervención psicopedagógica en los procesos Lectores</a:t>
            </a:r>
            <a:endParaRPr lang="es-ES" sz="32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084" name="12 Marcador de contenido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752975" cy="4968875"/>
          </a:xfrm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</a:pPr>
            <a:r>
              <a:rPr lang="es-ES" sz="1800" smtClean="0"/>
              <a:t>Para crear una Autoinstrucción nos fijaremos en el modelo de Kendall, donde:</a:t>
            </a:r>
          </a:p>
          <a:p>
            <a:pPr marL="742950" lvl="1" indent="-285750" eaLnBrk="1" hangingPunct="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s-ES" sz="1600" smtClean="0"/>
              <a:t>Se plantea la tarea a realizar, preguntando: ¿Qué he de hacer? ¿Cual es el problema?</a:t>
            </a:r>
          </a:p>
          <a:p>
            <a:pPr marL="742950" lvl="1" indent="-285750" eaLnBrk="1" hangingPunct="1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s-ES" sz="1600" smtClean="0"/>
              <a:t>Estrategias que podemos utilizar:</a:t>
            </a:r>
          </a:p>
          <a:p>
            <a:pPr marL="1143000" lvl="2" indent="-228600" eaLnBrk="1" hangingPunct="1">
              <a:lnSpc>
                <a:spcPct val="150000"/>
              </a:lnSpc>
            </a:pPr>
            <a:r>
              <a:rPr lang="es-ES" sz="1400" smtClean="0"/>
              <a:t>Mira todas las posibilidades</a:t>
            </a:r>
          </a:p>
          <a:p>
            <a:pPr marL="1143000" lvl="2" indent="-228600" eaLnBrk="1" hangingPunct="1">
              <a:lnSpc>
                <a:spcPct val="150000"/>
              </a:lnSpc>
            </a:pPr>
            <a:r>
              <a:rPr lang="es-ES" sz="1400" smtClean="0"/>
              <a:t>Concéntrate</a:t>
            </a:r>
          </a:p>
          <a:p>
            <a:pPr marL="1143000" lvl="2" indent="-228600" eaLnBrk="1" hangingPunct="1">
              <a:lnSpc>
                <a:spcPct val="150000"/>
              </a:lnSpc>
            </a:pPr>
            <a:r>
              <a:rPr lang="es-ES" sz="1400" smtClean="0"/>
              <a:t>Elige una respuesta</a:t>
            </a:r>
          </a:p>
          <a:p>
            <a:pPr marL="1143000" lvl="2" indent="-228600" eaLnBrk="1" hangingPunct="1">
              <a:lnSpc>
                <a:spcPct val="150000"/>
              </a:lnSpc>
            </a:pPr>
            <a:r>
              <a:rPr lang="es-ES" sz="1400" smtClean="0"/>
              <a:t>Comprueba los resultados parciales y globales (repasar) y felicítate.  Si no está bien recuerda: “Ser más cuidadoso e ir más poco a poco la próxima vez”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s-ES" sz="3200" b="1" dirty="0" smtClean="0">
                <a:solidFill>
                  <a:schemeClr val="bg2">
                    <a:lumMod val="25000"/>
                  </a:schemeClr>
                </a:solidFill>
              </a:rPr>
              <a:t>Intervención psicopedagógica en los procesos Lectores</a:t>
            </a:r>
            <a:endParaRPr lang="ca-ES" sz="3200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820150" cy="5445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1600" smtClean="0"/>
              <a:t>Otra AUTOINSTRUCCIÓN que podemos crear, lo podemos hacer siguiendo el siguiente proceso:   </a:t>
            </a:r>
          </a:p>
          <a:p>
            <a:pPr lvl="1">
              <a:lnSpc>
                <a:spcPct val="150000"/>
              </a:lnSpc>
            </a:pPr>
            <a:r>
              <a:rPr lang="es-ES" sz="1400" b="1" smtClean="0"/>
              <a:t>PARO:</a:t>
            </a:r>
          </a:p>
          <a:p>
            <a:pPr lvl="2">
              <a:lnSpc>
                <a:spcPct val="150000"/>
              </a:lnSpc>
            </a:pPr>
            <a:r>
              <a:rPr lang="es-ES" sz="1200" smtClean="0"/>
              <a:t>Ejemplo:</a:t>
            </a:r>
          </a:p>
          <a:p>
            <a:pPr lvl="3">
              <a:lnSpc>
                <a:spcPct val="150000"/>
              </a:lnSpc>
            </a:pPr>
            <a:r>
              <a:rPr lang="es-ES" sz="1200" i="1" smtClean="0"/>
              <a:t>Dejo el lápiz encima de la mesa, aún no lo necesito</a:t>
            </a:r>
          </a:p>
          <a:p>
            <a:pPr lvl="1">
              <a:lnSpc>
                <a:spcPct val="150000"/>
              </a:lnSpc>
            </a:pPr>
            <a:r>
              <a:rPr lang="es-ES" sz="1400" b="1" smtClean="0"/>
              <a:t>MIRO:</a:t>
            </a:r>
          </a:p>
          <a:p>
            <a:pPr lvl="2">
              <a:lnSpc>
                <a:spcPct val="150000"/>
              </a:lnSpc>
            </a:pPr>
            <a:r>
              <a:rPr lang="es-ES" sz="1200" smtClean="0"/>
              <a:t>Ejemplo:</a:t>
            </a:r>
          </a:p>
          <a:p>
            <a:pPr lvl="3">
              <a:lnSpc>
                <a:spcPct val="150000"/>
              </a:lnSpc>
            </a:pPr>
            <a:r>
              <a:rPr lang="es-ES" sz="1200" i="1" smtClean="0"/>
              <a:t>Observo toda la hoja y leo todo lo que aparece en ella</a:t>
            </a:r>
          </a:p>
          <a:p>
            <a:pPr lvl="1">
              <a:lnSpc>
                <a:spcPct val="150000"/>
              </a:lnSpc>
            </a:pPr>
            <a:r>
              <a:rPr lang="es-ES" sz="1400" b="1" smtClean="0"/>
              <a:t>DECIDO:</a:t>
            </a:r>
          </a:p>
          <a:p>
            <a:pPr lvl="2">
              <a:lnSpc>
                <a:spcPct val="150000"/>
              </a:lnSpc>
            </a:pPr>
            <a:r>
              <a:rPr lang="es-ES" sz="1200" smtClean="0"/>
              <a:t>Ejemplo:</a:t>
            </a:r>
          </a:p>
          <a:p>
            <a:pPr lvl="3">
              <a:lnSpc>
                <a:spcPct val="150000"/>
              </a:lnSpc>
            </a:pPr>
            <a:r>
              <a:rPr lang="es-ES" sz="1200" i="1" smtClean="0"/>
              <a:t>Subrayaré  los datos y buscaré la palabra clave que me dirá lo que tengo que hacer … </a:t>
            </a:r>
          </a:p>
          <a:p>
            <a:pPr lvl="1">
              <a:lnSpc>
                <a:spcPct val="150000"/>
              </a:lnSpc>
            </a:pPr>
            <a:r>
              <a:rPr lang="es-ES" sz="1400" b="1" smtClean="0"/>
              <a:t>SIGO:</a:t>
            </a:r>
            <a:endParaRPr lang="es-ES" sz="1400" smtClean="0"/>
          </a:p>
          <a:p>
            <a:pPr lvl="2">
              <a:lnSpc>
                <a:spcPct val="150000"/>
              </a:lnSpc>
            </a:pPr>
            <a:r>
              <a:rPr lang="es-ES" sz="1200" i="1" smtClean="0"/>
              <a:t>Ahora ya puedo coger el lápiz y hacer lo que he decidido…</a:t>
            </a:r>
          </a:p>
          <a:p>
            <a:pPr lvl="1">
              <a:lnSpc>
                <a:spcPct val="150000"/>
              </a:lnSpc>
            </a:pPr>
            <a:r>
              <a:rPr lang="es-ES" sz="1400" b="1" smtClean="0"/>
              <a:t>REPASSO:</a:t>
            </a:r>
          </a:p>
          <a:p>
            <a:pPr lvl="2">
              <a:lnSpc>
                <a:spcPct val="150000"/>
              </a:lnSpc>
            </a:pPr>
            <a:r>
              <a:rPr lang="es-ES" sz="1200" i="1" smtClean="0"/>
              <a:t>¿Lo he hecho bien? Si es que si me felicito, si es que no, miro todos los pasos que he seguido, detecto el error y lo soluciono. También puedo pedir ayuda!! </a:t>
            </a:r>
            <a:endParaRPr lang="es-E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850" y="692150"/>
            <a:ext cx="8229600" cy="868363"/>
          </a:xfrm>
        </p:spPr>
        <p:txBody>
          <a:bodyPr/>
          <a:lstStyle/>
          <a:p>
            <a:pPr>
              <a:defRPr/>
            </a:pPr>
            <a:r>
              <a:rPr lang="es-ES" sz="3600" b="1" dirty="0" smtClean="0">
                <a:solidFill>
                  <a:schemeClr val="bg2">
                    <a:lumMod val="25000"/>
                  </a:schemeClr>
                </a:solidFill>
              </a:rPr>
              <a:t>Intervención psicopedagógica en los procesos Lectores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825" y="1628775"/>
            <a:ext cx="8713788" cy="5113338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s-ES" sz="2400" dirty="0" smtClean="0"/>
              <a:t>Podemos elaborar una </a:t>
            </a:r>
            <a:r>
              <a:rPr lang="es-ES" sz="2400" cap="all" dirty="0" err="1" smtClean="0"/>
              <a:t>autoinstrucción</a:t>
            </a:r>
            <a:r>
              <a:rPr lang="es-ES" sz="2400" dirty="0" smtClean="0"/>
              <a:t> con el niño. Le entregamos un STOP para que él lo decore y lo personalice:</a:t>
            </a:r>
          </a:p>
          <a:p>
            <a:pPr>
              <a:buFont typeface="Wingdings 2" pitchFamily="18" charset="2"/>
              <a:buNone/>
              <a:defRPr/>
            </a:pPr>
            <a:endParaRPr lang="es-ES" dirty="0" smtClean="0"/>
          </a:p>
          <a:p>
            <a:pPr>
              <a:buFont typeface="Wingdings 2" pitchFamily="18" charset="2"/>
              <a:buNone/>
              <a:defRPr/>
            </a:pP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900113" y="2924175"/>
            <a:ext cx="7127875" cy="3673475"/>
          </a:xfrm>
          <a:prstGeom prst="rect">
            <a:avLst/>
          </a:prstGeom>
          <a:solidFill>
            <a:schemeClr val="bg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cxnSp>
        <p:nvCxnSpPr>
          <p:cNvPr id="7" name="6 Conector recto"/>
          <p:cNvCxnSpPr>
            <a:stCxn id="5" idx="0"/>
            <a:endCxn id="5" idx="2"/>
          </p:cNvCxnSpPr>
          <p:nvPr/>
        </p:nvCxnSpPr>
        <p:spPr>
          <a:xfrm>
            <a:off x="4464050" y="2924175"/>
            <a:ext cx="0" cy="36734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134" name="Picture 2" descr="http://www.makinglearningfun.com/images/photos/Mom-NeverSTopLoving-Coloring.jpg"/>
          <p:cNvPicPr>
            <a:picLocks noChangeAspect="1" noChangeArrowheads="1"/>
          </p:cNvPicPr>
          <p:nvPr/>
        </p:nvPicPr>
        <p:blipFill>
          <a:blip r:embed="rId2" cstate="print"/>
          <a:srcRect t="8353"/>
          <a:stretch>
            <a:fillRect/>
          </a:stretch>
        </p:blipFill>
        <p:spPr bwMode="auto">
          <a:xfrm>
            <a:off x="1692275" y="3573463"/>
            <a:ext cx="201612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5" name="7 CuadroTexto"/>
          <p:cNvSpPr txBox="1">
            <a:spLocks noChangeArrowheads="1"/>
          </p:cNvSpPr>
          <p:nvPr/>
        </p:nvSpPr>
        <p:spPr bwMode="auto">
          <a:xfrm>
            <a:off x="1042988" y="3068638"/>
            <a:ext cx="684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 i="1">
                <a:solidFill>
                  <a:schemeClr val="tx1"/>
                </a:solidFill>
                <a:latin typeface="Constantia" pitchFamily="18" charset="0"/>
              </a:rPr>
              <a:t>Cara delantera de la hoja   	Cara trasera de la hoja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859338" y="3625850"/>
            <a:ext cx="2881312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Tx/>
              <a:buAutoNum type="arabicPeriod"/>
              <a:defRPr/>
            </a:pPr>
            <a:r>
              <a:rPr lang="es-ES" dirty="0">
                <a:solidFill>
                  <a:schemeClr val="tx1"/>
                </a:solidFill>
                <a:latin typeface="+mn-lt"/>
              </a:rPr>
              <a:t>PARO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/>
            </a:pPr>
            <a:r>
              <a:rPr lang="es-ES" dirty="0">
                <a:solidFill>
                  <a:schemeClr val="tx1"/>
                </a:solidFill>
                <a:latin typeface="+mn-lt"/>
              </a:rPr>
              <a:t>MIRO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/>
            </a:pPr>
            <a:r>
              <a:rPr lang="es-ES" dirty="0">
                <a:solidFill>
                  <a:schemeClr val="tx1"/>
                </a:solidFill>
                <a:latin typeface="+mn-lt"/>
              </a:rPr>
              <a:t>DECIDO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/>
            </a:pPr>
            <a:r>
              <a:rPr lang="es-ES" dirty="0">
                <a:solidFill>
                  <a:schemeClr val="tx1"/>
                </a:solidFill>
                <a:latin typeface="+mn-lt"/>
              </a:rPr>
              <a:t>ELIJO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/>
            </a:pPr>
            <a:r>
              <a:rPr lang="es-ES" dirty="0">
                <a:solidFill>
                  <a:schemeClr val="tx1"/>
                </a:solidFill>
                <a:latin typeface="+mn-lt"/>
              </a:rPr>
              <a:t>REPASO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836613"/>
            <a:ext cx="8531225" cy="487362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b="1" dirty="0" smtClean="0">
                <a:solidFill>
                  <a:schemeClr val="bg2">
                    <a:lumMod val="25000"/>
                  </a:schemeClr>
                </a:solidFill>
              </a:rPr>
              <a:t>Intervención psicopedagógica en los procesos Lectores</a:t>
            </a:r>
            <a:endParaRPr lang="es-ES" sz="1800" b="1" dirty="0" smtClean="0"/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412875"/>
            <a:ext cx="8569325" cy="51577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600" b="1" dirty="0" smtClean="0"/>
              <a:t>Pasos a seguir  para que un niño integre el procedimiento de la </a:t>
            </a:r>
            <a:r>
              <a:rPr lang="es-ES" sz="1600" b="1" dirty="0" err="1" smtClean="0"/>
              <a:t>Autoinstrucción</a:t>
            </a:r>
            <a:r>
              <a:rPr lang="es-ES" sz="1600" b="1" dirty="0" smtClean="0"/>
              <a:t>: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400" b="1" dirty="0" smtClean="0"/>
              <a:t>Modelado Cognitivo:</a:t>
            </a:r>
            <a:r>
              <a:rPr lang="es-ES" sz="1400" dirty="0" smtClean="0"/>
              <a:t> </a:t>
            </a:r>
          </a:p>
          <a:p>
            <a:pPr lvl="2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200" dirty="0" smtClean="0"/>
              <a:t>El </a:t>
            </a:r>
            <a:r>
              <a:rPr lang="es-ES" sz="1200" b="1" dirty="0" smtClean="0"/>
              <a:t>terapeuta o monitor actúa como modelo</a:t>
            </a:r>
            <a:r>
              <a:rPr lang="es-ES" sz="1200" dirty="0" smtClean="0"/>
              <a:t> y lleva a cabo una tarea mientras se habla a sí mismo en voz alta sobre lo que está haciendo.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400" b="1" dirty="0" smtClean="0"/>
              <a:t>Guía externa en voz alta:</a:t>
            </a:r>
            <a:r>
              <a:rPr lang="es-ES" sz="1400" dirty="0" smtClean="0"/>
              <a:t> </a:t>
            </a:r>
          </a:p>
          <a:p>
            <a:pPr lvl="2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200" b="1" dirty="0" smtClean="0"/>
              <a:t>El niño lleva a cabo la misma tarea</a:t>
            </a:r>
            <a:r>
              <a:rPr lang="es-ES" sz="1200" dirty="0" smtClean="0"/>
              <a:t> del ejemplo propuesto por el terapeuta, bajo la </a:t>
            </a:r>
            <a:r>
              <a:rPr lang="es-ES" sz="1200" b="1" dirty="0" smtClean="0"/>
              <a:t>dirección de las instrucciones</a:t>
            </a:r>
            <a:r>
              <a:rPr lang="es-ES" sz="1200" dirty="0" smtClean="0"/>
              <a:t> de éste.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400" b="1" dirty="0" err="1" smtClean="0"/>
              <a:t>Autoinstrucciones</a:t>
            </a:r>
            <a:r>
              <a:rPr lang="es-ES" sz="1400" b="1" dirty="0" smtClean="0"/>
              <a:t> en voz alta:</a:t>
            </a:r>
            <a:r>
              <a:rPr lang="es-ES" sz="1400" dirty="0" smtClean="0"/>
              <a:t> </a:t>
            </a:r>
          </a:p>
          <a:p>
            <a:pPr lvl="2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200" dirty="0" smtClean="0"/>
              <a:t>El niño lo vuelve a hacer mientras </a:t>
            </a:r>
            <a:r>
              <a:rPr lang="es-ES" sz="1200" b="1" dirty="0" smtClean="0"/>
              <a:t>se dirige a sí mismo en voz alta</a:t>
            </a:r>
            <a:r>
              <a:rPr lang="es-ES" sz="1200" dirty="0" smtClean="0"/>
              <a:t>.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400" b="1" dirty="0" err="1" smtClean="0"/>
              <a:t>Autoinstrucción</a:t>
            </a:r>
            <a:r>
              <a:rPr lang="es-ES" sz="1400" b="1" dirty="0" smtClean="0"/>
              <a:t> enmascarada:</a:t>
            </a:r>
            <a:r>
              <a:rPr lang="es-ES" sz="1400" dirty="0" smtClean="0"/>
              <a:t> </a:t>
            </a:r>
          </a:p>
          <a:p>
            <a:pPr lvl="2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200" dirty="0" smtClean="0"/>
              <a:t>Ahora el niño lleva a cabo la tarea de nuevo, pero sólo </a:t>
            </a:r>
            <a:r>
              <a:rPr lang="es-ES" sz="1200" b="1" dirty="0" smtClean="0"/>
              <a:t>verbalizando en un tono muy bajo</a:t>
            </a:r>
            <a:r>
              <a:rPr lang="es-ES" sz="1200" dirty="0" smtClean="0"/>
              <a:t>.</a:t>
            </a:r>
          </a:p>
          <a:p>
            <a:pPr lvl="1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400" b="1" dirty="0" err="1" smtClean="0"/>
              <a:t>Autoinstrucción</a:t>
            </a:r>
            <a:r>
              <a:rPr lang="es-ES" sz="1400" b="1" dirty="0" smtClean="0"/>
              <a:t> encubierta:</a:t>
            </a:r>
            <a:r>
              <a:rPr lang="es-ES" sz="1400" dirty="0" smtClean="0"/>
              <a:t> </a:t>
            </a:r>
          </a:p>
          <a:p>
            <a:pPr lvl="2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s-ES" sz="1200" dirty="0" smtClean="0"/>
              <a:t>El niño guía su propio comportamiento a través de </a:t>
            </a:r>
            <a:r>
              <a:rPr lang="es-ES" sz="1200" b="1" dirty="0" err="1" smtClean="0"/>
              <a:t>autoinstrucciones</a:t>
            </a:r>
            <a:r>
              <a:rPr lang="es-ES" sz="1200" b="1" i="1" dirty="0" smtClean="0"/>
              <a:t> </a:t>
            </a:r>
            <a:r>
              <a:rPr lang="es-ES" sz="1200" b="1" dirty="0" smtClean="0"/>
              <a:t>internas</a:t>
            </a:r>
            <a:r>
              <a:rPr lang="es-ES" sz="1200" dirty="0" smtClean="0"/>
              <a:t>, mientras va desarrollando la tarea. </a:t>
            </a:r>
            <a:r>
              <a:rPr lang="es-ES" sz="1100" dirty="0" smtClean="0"/>
              <a:t>	</a:t>
            </a:r>
            <a:endParaRPr lang="es-ES" sz="800" dirty="0" smtClean="0">
              <a:hlinkClick r:id="rId2"/>
            </a:endParaRPr>
          </a:p>
          <a:p>
            <a:pPr lvl="2" algn="r" eaLnBrk="1" hangingPunct="1">
              <a:lnSpc>
                <a:spcPct val="150000"/>
              </a:lnSpc>
              <a:spcAft>
                <a:spcPct val="20000"/>
              </a:spcAft>
              <a:buFont typeface="Wingdings 2" pitchFamily="18" charset="2"/>
              <a:buNone/>
              <a:defRPr/>
            </a:pPr>
            <a:r>
              <a:rPr lang="es-ES" sz="1050" dirty="0" smtClean="0">
                <a:hlinkClick r:id="rId2"/>
              </a:rPr>
              <a:t>http://www.psicodiagnosis.es/areaespecializada/tecnicasdeintervencion/entrenamientoenautoinstrucciones/index.php</a:t>
            </a:r>
            <a:endParaRPr lang="es-ES" sz="1050" dirty="0" smtClean="0"/>
          </a:p>
          <a:p>
            <a:pPr lvl="2" eaLnBrk="1" hangingPunct="1">
              <a:spcAft>
                <a:spcPct val="20000"/>
              </a:spcAft>
              <a:defRPr/>
            </a:pPr>
            <a:endParaRPr lang="es-ES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143000"/>
          </a:xfrm>
        </p:spPr>
        <p:txBody>
          <a:bodyPr/>
          <a:lstStyle/>
          <a:p>
            <a:r>
              <a:rPr lang="es-ES" sz="4000" b="1" smtClean="0"/>
              <a:t>Intervención psicopedagógica en los procesos Lectores</a:t>
            </a:r>
            <a:endParaRPr lang="ca-ES" sz="4000" b="1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229600" cy="46243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2400" smtClean="0"/>
              <a:t>Ejemplo de AUTOINSTRUCCIÓN para descifrar un ENUNCIADO</a:t>
            </a:r>
          </a:p>
          <a:p>
            <a:endParaRPr lang="ca-ES" smtClean="0"/>
          </a:p>
          <a:p>
            <a:endParaRPr lang="ca-ES" smtClean="0"/>
          </a:p>
          <a:p>
            <a:endParaRPr lang="ca-ES" smtClean="0"/>
          </a:p>
          <a:p>
            <a:endParaRPr lang="ca-ES" smtClean="0"/>
          </a:p>
          <a:p>
            <a:endParaRPr lang="ca-ES" smtClean="0"/>
          </a:p>
          <a:p>
            <a:pPr algn="r">
              <a:buFont typeface="Wingdings 2" pitchFamily="18" charset="2"/>
              <a:buNone/>
            </a:pPr>
            <a:endParaRPr lang="ca-ES" smtClean="0"/>
          </a:p>
          <a:p>
            <a:pPr algn="r">
              <a:buFont typeface="Wingdings 2" pitchFamily="18" charset="2"/>
              <a:buNone/>
            </a:pPr>
            <a:endParaRPr lang="ca-ES" smtClean="0"/>
          </a:p>
          <a:p>
            <a:pPr algn="r">
              <a:buFont typeface="Wingdings 2" pitchFamily="18" charset="2"/>
              <a:buNone/>
            </a:pPr>
            <a:r>
              <a:rPr lang="ca-ES" sz="1600" smtClean="0"/>
              <a:t>I. Orjales, 1998.</a:t>
            </a:r>
          </a:p>
          <a:p>
            <a:pPr algn="r">
              <a:buFont typeface="Wingdings 2" pitchFamily="18" charset="2"/>
              <a:buNone/>
            </a:pPr>
            <a:r>
              <a:rPr lang="ca-ES" sz="1600" smtClean="0"/>
              <a:t>Déficit de Atención con Hiperactividad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403648" y="2924944"/>
            <a:ext cx="6408712" cy="302433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" sz="1600" dirty="0"/>
              <a:t>Lee lentamente.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" sz="1600" dirty="0"/>
              <a:t>Cuando encuentres alguna información PARATE, haz una raya vertical con el lápiz y busca esta información en el dibujo.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" sz="1600" dirty="0"/>
              <a:t>Solo continua leyendo si has hecho el paso número 2.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" sz="1600" dirty="0"/>
              <a:t>Cuando hayas acabado VUELVE a leer la parte i comprueba los resultados.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569325" cy="998538"/>
          </a:xfrm>
        </p:spPr>
        <p:txBody>
          <a:bodyPr/>
          <a:lstStyle/>
          <a:p>
            <a:r>
              <a:rPr lang="es-ES" sz="3600" b="1" smtClean="0"/>
              <a:t>Intervención psicopedagógica en los procesos Lectores</a:t>
            </a:r>
            <a:endParaRPr lang="ca-ES" sz="3600" b="1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1600" smtClean="0"/>
              <a:t>Ejemplo de la ejecución de una AUTOINSTRUCCIÓN para descifrar un ENUNCIADO</a:t>
            </a:r>
          </a:p>
          <a:p>
            <a:endParaRPr lang="ca-ES" smtClean="0"/>
          </a:p>
          <a:p>
            <a:endParaRPr lang="ca-ES" smtClean="0"/>
          </a:p>
          <a:p>
            <a:endParaRPr lang="ca-ES" smtClean="0"/>
          </a:p>
          <a:p>
            <a:endParaRPr lang="ca-ES" smtClean="0"/>
          </a:p>
          <a:p>
            <a:endParaRPr lang="ca-ES" smtClean="0"/>
          </a:p>
          <a:p>
            <a:pPr algn="r">
              <a:buFont typeface="Wingdings 2" pitchFamily="18" charset="2"/>
              <a:buNone/>
            </a:pPr>
            <a:endParaRPr lang="ca-ES" smtClean="0"/>
          </a:p>
          <a:p>
            <a:pPr algn="r">
              <a:buFont typeface="Wingdings 2" pitchFamily="18" charset="2"/>
              <a:buNone/>
            </a:pPr>
            <a:endParaRPr lang="ca-ES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b="14226"/>
          <a:stretch>
            <a:fillRect/>
          </a:stretch>
        </p:blipFill>
        <p:spPr bwMode="auto">
          <a:xfrm>
            <a:off x="250825" y="1916113"/>
            <a:ext cx="8774113" cy="465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636</Words>
  <Application>Microsoft Office PowerPoint</Application>
  <PresentationFormat>Presentación en pantalla (4:3)</PresentationFormat>
  <Paragraphs>79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TAREA del ALUMNO</vt:lpstr>
      <vt:lpstr>Intervención psicopedagógica en los procesos Lectores</vt:lpstr>
      <vt:lpstr>Intervención psicopedagógica en los procesos Lectores</vt:lpstr>
      <vt:lpstr>Intervención psicopedagógica en los procesos Lectores</vt:lpstr>
      <vt:lpstr>Intervención psicopedagógica en los procesos Lectores</vt:lpstr>
      <vt:lpstr>Intervención psicopedagógica en los procesos Lectores</vt:lpstr>
      <vt:lpstr>Intervención psicopedagógica en los procesos Lectores</vt:lpstr>
      <vt:lpstr>Intervención psicopedagógica en los procesos Lectores</vt:lpstr>
      <vt:lpstr>FIN LECCION</vt:lpstr>
    </vt:vector>
  </TitlesOfParts>
  <Company>Celsa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BMENA</dc:creator>
  <cp:lastModifiedBy>BMENA</cp:lastModifiedBy>
  <cp:revision>1</cp:revision>
  <dcterms:created xsi:type="dcterms:W3CDTF">2011-11-24T09:45:26Z</dcterms:created>
  <dcterms:modified xsi:type="dcterms:W3CDTF">2011-11-24T09:46:06Z</dcterms:modified>
</cp:coreProperties>
</file>